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0" r:id="rId1"/>
  </p:sldMasterIdLst>
  <p:notesMasterIdLst>
    <p:notesMasterId r:id="rId21"/>
  </p:notesMasterIdLst>
  <p:sldIdLst>
    <p:sldId id="256" r:id="rId2"/>
    <p:sldId id="8690" r:id="rId3"/>
    <p:sldId id="8629" r:id="rId4"/>
    <p:sldId id="412" r:id="rId5"/>
    <p:sldId id="8649" r:id="rId6"/>
    <p:sldId id="8648" r:id="rId7"/>
    <p:sldId id="8647" r:id="rId8"/>
    <p:sldId id="8651" r:id="rId9"/>
    <p:sldId id="8617" r:id="rId10"/>
    <p:sldId id="8650" r:id="rId11"/>
    <p:sldId id="8639" r:id="rId12"/>
    <p:sldId id="524" r:id="rId13"/>
    <p:sldId id="8492" r:id="rId14"/>
    <p:sldId id="280" r:id="rId15"/>
    <p:sldId id="281" r:id="rId16"/>
    <p:sldId id="282" r:id="rId17"/>
    <p:sldId id="284" r:id="rId18"/>
    <p:sldId id="283" r:id="rId19"/>
    <p:sldId id="486" r:id="rId2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2" y="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3A577-603C-4D5C-A696-48EE350D7F6A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BE505-99A4-4CB6-9429-695012C007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62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42A7E9-22E5-4452-A3D9-E0F0FC384A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329BEC-CFA3-4AC6-88CC-9F507EC458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9A0DC3B-3252-44C3-B3AA-71814D1DA9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A53A824-2BBD-45B6-95E5-2B9EE0239D95}"/>
              </a:ext>
            </a:extLst>
          </p:cNvPr>
          <p:cNvSpPr/>
          <p:nvPr/>
        </p:nvSpPr>
        <p:spPr>
          <a:xfrm>
            <a:off x="1" y="-1137"/>
            <a:ext cx="16256000" cy="6858000"/>
          </a:xfrm>
          <a:prstGeom prst="rect">
            <a:avLst/>
          </a:prstGeom>
          <a:gradFill flip="none" rotWithShape="1">
            <a:gsLst>
              <a:gs pos="100000">
                <a:schemeClr val="accent2">
                  <a:lumMod val="50000"/>
                </a:schemeClr>
              </a:gs>
              <a:gs pos="41000">
                <a:schemeClr val="accent1">
                  <a:lumMod val="75000"/>
                </a:schemeClr>
              </a:gs>
              <a:gs pos="0">
                <a:schemeClr val="accent3">
                  <a:lumMod val="75000"/>
                </a:schemeClr>
              </a:gs>
              <a:gs pos="72000">
                <a:schemeClr val="accent2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 dirty="0"/>
          </a:p>
        </p:txBody>
      </p:sp>
      <p:sp>
        <p:nvSpPr>
          <p:cNvPr id="9" name="文本占位符 6">
            <a:extLst>
              <a:ext uri="{FF2B5EF4-FFF2-40B4-BE49-F238E27FC236}">
                <a16:creationId xmlns:a16="http://schemas.microsoft.com/office/drawing/2014/main" id="{7882F8D0-8D85-43FB-9936-2AC2970A52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37811" y="1532847"/>
            <a:ext cx="10718188" cy="813747"/>
          </a:xfrm>
          <a:prstGeom prst="rect">
            <a:avLst/>
          </a:prstGeom>
          <a:solidFill>
            <a:schemeClr val="bg1"/>
          </a:solidFill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4400" b="1">
                <a:solidFill>
                  <a:schemeClr val="tx1"/>
                </a:solidFill>
                <a:latin typeface="Comic Sans MS" panose="030F0702030302020204" pitchFamily="66" charset="0"/>
                <a:ea typeface="Microsoft YaHei" charset="0"/>
                <a:cs typeface="Comic Sans MS" panose="030F0702030302020204" pitchFamily="66" charset="0"/>
              </a:defRPr>
            </a:lvl1pPr>
            <a:lvl2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2pPr>
            <a:lvl3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3pPr>
            <a:lvl4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4pPr>
            <a:lvl5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5pPr>
          </a:lstStyle>
          <a:p>
            <a:pPr lvl="0"/>
            <a:r>
              <a:rPr kumimoji="1" lang="zh-TW" altLang="en-US"/>
              <a:t>編輯母片文字樣式</a:t>
            </a:r>
          </a:p>
        </p:txBody>
      </p:sp>
      <p:grpSp>
        <p:nvGrpSpPr>
          <p:cNvPr id="10" name="组 8">
            <a:extLst>
              <a:ext uri="{FF2B5EF4-FFF2-40B4-BE49-F238E27FC236}">
                <a16:creationId xmlns:a16="http://schemas.microsoft.com/office/drawing/2014/main" id="{CFBFF226-3357-4D99-97D0-82A54F82B99F}"/>
              </a:ext>
            </a:extLst>
          </p:cNvPr>
          <p:cNvGrpSpPr/>
          <p:nvPr/>
        </p:nvGrpSpPr>
        <p:grpSpPr>
          <a:xfrm rot="18636342">
            <a:off x="-4868621" y="-6104899"/>
            <a:ext cx="9526783" cy="10690755"/>
            <a:chOff x="-1833690" y="-2141397"/>
            <a:chExt cx="9526783" cy="9526783"/>
          </a:xfrm>
        </p:grpSpPr>
        <p:sp>
          <p:nvSpPr>
            <p:cNvPr id="11" name="椭圆 1">
              <a:extLst>
                <a:ext uri="{FF2B5EF4-FFF2-40B4-BE49-F238E27FC236}">
                  <a16:creationId xmlns:a16="http://schemas.microsoft.com/office/drawing/2014/main" id="{D83B8403-F7C4-44BE-A8AD-596BE1BA018B}"/>
                </a:ext>
              </a:extLst>
            </p:cNvPr>
            <p:cNvSpPr/>
            <p:nvPr/>
          </p:nvSpPr>
          <p:spPr>
            <a:xfrm rot="19800000">
              <a:off x="-1833690" y="-1857884"/>
              <a:ext cx="9526783" cy="8781257"/>
            </a:xfrm>
            <a:custGeom>
              <a:avLst/>
              <a:gdLst>
                <a:gd name="connsiteX0" fmla="*/ 0 w 5312228"/>
                <a:gd name="connsiteY0" fmla="*/ 2656114 h 5312228"/>
                <a:gd name="connsiteX1" fmla="*/ 2656114 w 5312228"/>
                <a:gd name="connsiteY1" fmla="*/ 0 h 5312228"/>
                <a:gd name="connsiteX2" fmla="*/ 5312228 w 5312228"/>
                <a:gd name="connsiteY2" fmla="*/ 2656114 h 5312228"/>
                <a:gd name="connsiteX3" fmla="*/ 2656114 w 5312228"/>
                <a:gd name="connsiteY3" fmla="*/ 5312228 h 5312228"/>
                <a:gd name="connsiteX4" fmla="*/ 0 w 5312228"/>
                <a:gd name="connsiteY4" fmla="*/ 2656114 h 5312228"/>
                <a:gd name="connsiteX0" fmla="*/ 108839 w 5421067"/>
                <a:gd name="connsiteY0" fmla="*/ 2712298 h 5368412"/>
                <a:gd name="connsiteX1" fmla="*/ 732953 w 5421067"/>
                <a:gd name="connsiteY1" fmla="*/ 1043155 h 5368412"/>
                <a:gd name="connsiteX2" fmla="*/ 2764953 w 5421067"/>
                <a:gd name="connsiteY2" fmla="*/ 56184 h 5368412"/>
                <a:gd name="connsiteX3" fmla="*/ 5421067 w 5421067"/>
                <a:gd name="connsiteY3" fmla="*/ 2712298 h 5368412"/>
                <a:gd name="connsiteX4" fmla="*/ 2764953 w 5421067"/>
                <a:gd name="connsiteY4" fmla="*/ 5368412 h 5368412"/>
                <a:gd name="connsiteX5" fmla="*/ 108839 w 5421067"/>
                <a:gd name="connsiteY5" fmla="*/ 2712298 h 5368412"/>
                <a:gd name="connsiteX0" fmla="*/ 108839 w 5480256"/>
                <a:gd name="connsiteY0" fmla="*/ 2656720 h 5312834"/>
                <a:gd name="connsiteX1" fmla="*/ 732953 w 5480256"/>
                <a:gd name="connsiteY1" fmla="*/ 987577 h 5312834"/>
                <a:gd name="connsiteX2" fmla="*/ 2764953 w 5480256"/>
                <a:gd name="connsiteY2" fmla="*/ 606 h 5312834"/>
                <a:gd name="connsiteX3" fmla="*/ 4303469 w 5480256"/>
                <a:gd name="connsiteY3" fmla="*/ 871463 h 5312834"/>
                <a:gd name="connsiteX4" fmla="*/ 5421067 w 5480256"/>
                <a:gd name="connsiteY4" fmla="*/ 2656720 h 5312834"/>
                <a:gd name="connsiteX5" fmla="*/ 2764953 w 5480256"/>
                <a:gd name="connsiteY5" fmla="*/ 5312834 h 5312834"/>
                <a:gd name="connsiteX6" fmla="*/ 108839 w 5480256"/>
                <a:gd name="connsiteY6" fmla="*/ 2656720 h 5312834"/>
                <a:gd name="connsiteX0" fmla="*/ 108839 w 5544800"/>
                <a:gd name="connsiteY0" fmla="*/ 2666351 h 5322465"/>
                <a:gd name="connsiteX1" fmla="*/ 732953 w 5544800"/>
                <a:gd name="connsiteY1" fmla="*/ 997208 h 5322465"/>
                <a:gd name="connsiteX2" fmla="*/ 2764953 w 5544800"/>
                <a:gd name="connsiteY2" fmla="*/ 10237 h 5322465"/>
                <a:gd name="connsiteX3" fmla="*/ 4971126 w 5544800"/>
                <a:gd name="connsiteY3" fmla="*/ 619837 h 5322465"/>
                <a:gd name="connsiteX4" fmla="*/ 5421067 w 5544800"/>
                <a:gd name="connsiteY4" fmla="*/ 2666351 h 5322465"/>
                <a:gd name="connsiteX5" fmla="*/ 2764953 w 5544800"/>
                <a:gd name="connsiteY5" fmla="*/ 5322465 h 5322465"/>
                <a:gd name="connsiteX6" fmla="*/ 108839 w 5544800"/>
                <a:gd name="connsiteY6" fmla="*/ 2666351 h 5322465"/>
                <a:gd name="connsiteX0" fmla="*/ 108839 w 5237336"/>
                <a:gd name="connsiteY0" fmla="*/ 2666351 h 5322940"/>
                <a:gd name="connsiteX1" fmla="*/ 732953 w 5237336"/>
                <a:gd name="connsiteY1" fmla="*/ 997208 h 5322940"/>
                <a:gd name="connsiteX2" fmla="*/ 2764953 w 5237336"/>
                <a:gd name="connsiteY2" fmla="*/ 10237 h 5322940"/>
                <a:gd name="connsiteX3" fmla="*/ 4971126 w 5237336"/>
                <a:gd name="connsiteY3" fmla="*/ 619837 h 5322940"/>
                <a:gd name="connsiteX4" fmla="*/ 4927582 w 5237336"/>
                <a:gd name="connsiteY4" fmla="*/ 2869551 h 5322940"/>
                <a:gd name="connsiteX5" fmla="*/ 2764953 w 5237336"/>
                <a:gd name="connsiteY5" fmla="*/ 5322465 h 5322940"/>
                <a:gd name="connsiteX6" fmla="*/ 108839 w 5237336"/>
                <a:gd name="connsiteY6" fmla="*/ 2666351 h 5322940"/>
                <a:gd name="connsiteX0" fmla="*/ 108839 w 5705147"/>
                <a:gd name="connsiteY0" fmla="*/ 2666351 h 5325044"/>
                <a:gd name="connsiteX1" fmla="*/ 732953 w 5705147"/>
                <a:gd name="connsiteY1" fmla="*/ 997208 h 5325044"/>
                <a:gd name="connsiteX2" fmla="*/ 2764953 w 5705147"/>
                <a:gd name="connsiteY2" fmla="*/ 10237 h 5325044"/>
                <a:gd name="connsiteX3" fmla="*/ 4971126 w 5705147"/>
                <a:gd name="connsiteY3" fmla="*/ 619837 h 5325044"/>
                <a:gd name="connsiteX4" fmla="*/ 5609754 w 5705147"/>
                <a:gd name="connsiteY4" fmla="*/ 3116294 h 5325044"/>
                <a:gd name="connsiteX5" fmla="*/ 2764953 w 5705147"/>
                <a:gd name="connsiteY5" fmla="*/ 5322465 h 5325044"/>
                <a:gd name="connsiteX6" fmla="*/ 108839 w 5705147"/>
                <a:gd name="connsiteY6" fmla="*/ 2666351 h 5325044"/>
                <a:gd name="connsiteX0" fmla="*/ 49424 w 5645732"/>
                <a:gd name="connsiteY0" fmla="*/ 2666351 h 5343874"/>
                <a:gd name="connsiteX1" fmla="*/ 673538 w 5645732"/>
                <a:gd name="connsiteY1" fmla="*/ 997208 h 5343874"/>
                <a:gd name="connsiteX2" fmla="*/ 2705538 w 5645732"/>
                <a:gd name="connsiteY2" fmla="*/ 10237 h 5343874"/>
                <a:gd name="connsiteX3" fmla="*/ 4911711 w 5645732"/>
                <a:gd name="connsiteY3" fmla="*/ 619837 h 5343874"/>
                <a:gd name="connsiteX4" fmla="*/ 5550339 w 5645732"/>
                <a:gd name="connsiteY4" fmla="*/ 3116294 h 5343874"/>
                <a:gd name="connsiteX5" fmla="*/ 2705538 w 5645732"/>
                <a:gd name="connsiteY5" fmla="*/ 5322465 h 5343874"/>
                <a:gd name="connsiteX6" fmla="*/ 339710 w 5645732"/>
                <a:gd name="connsiteY6" fmla="*/ 4146808 h 5343874"/>
                <a:gd name="connsiteX7" fmla="*/ 49424 w 5645732"/>
                <a:gd name="connsiteY7" fmla="*/ 2666351 h 5343874"/>
                <a:gd name="connsiteX0" fmla="*/ 180841 w 5777149"/>
                <a:gd name="connsiteY0" fmla="*/ 2666351 h 5335133"/>
                <a:gd name="connsiteX1" fmla="*/ 804955 w 5777149"/>
                <a:gd name="connsiteY1" fmla="*/ 997208 h 5335133"/>
                <a:gd name="connsiteX2" fmla="*/ 2836955 w 5777149"/>
                <a:gd name="connsiteY2" fmla="*/ 10237 h 5335133"/>
                <a:gd name="connsiteX3" fmla="*/ 5043128 w 5777149"/>
                <a:gd name="connsiteY3" fmla="*/ 619837 h 5335133"/>
                <a:gd name="connsiteX4" fmla="*/ 5681756 w 5777149"/>
                <a:gd name="connsiteY4" fmla="*/ 3116294 h 5335133"/>
                <a:gd name="connsiteX5" fmla="*/ 2836955 w 5777149"/>
                <a:gd name="connsiteY5" fmla="*/ 5322465 h 5335133"/>
                <a:gd name="connsiteX6" fmla="*/ 238898 w 5777149"/>
                <a:gd name="connsiteY6" fmla="*/ 3958122 h 5335133"/>
                <a:gd name="connsiteX7" fmla="*/ 180841 w 5777149"/>
                <a:gd name="connsiteY7" fmla="*/ 2666351 h 5335133"/>
                <a:gd name="connsiteX0" fmla="*/ 162747 w 5788084"/>
                <a:gd name="connsiteY0" fmla="*/ 2274466 h 5335133"/>
                <a:gd name="connsiteX1" fmla="*/ 815890 w 5788084"/>
                <a:gd name="connsiteY1" fmla="*/ 997208 h 5335133"/>
                <a:gd name="connsiteX2" fmla="*/ 2847890 w 5788084"/>
                <a:gd name="connsiteY2" fmla="*/ 10237 h 5335133"/>
                <a:gd name="connsiteX3" fmla="*/ 5054063 w 5788084"/>
                <a:gd name="connsiteY3" fmla="*/ 619837 h 5335133"/>
                <a:gd name="connsiteX4" fmla="*/ 5692691 w 5788084"/>
                <a:gd name="connsiteY4" fmla="*/ 3116294 h 5335133"/>
                <a:gd name="connsiteX5" fmla="*/ 2847890 w 5788084"/>
                <a:gd name="connsiteY5" fmla="*/ 5322465 h 5335133"/>
                <a:gd name="connsiteX6" fmla="*/ 249833 w 5788084"/>
                <a:gd name="connsiteY6" fmla="*/ 3958122 h 5335133"/>
                <a:gd name="connsiteX7" fmla="*/ 162747 w 5788084"/>
                <a:gd name="connsiteY7" fmla="*/ 2274466 h 5335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88084" h="5335133">
                  <a:moveTo>
                    <a:pt x="162747" y="2274466"/>
                  </a:moveTo>
                  <a:cubicBezTo>
                    <a:pt x="257090" y="1780980"/>
                    <a:pt x="373204" y="1439894"/>
                    <a:pt x="815890" y="997208"/>
                  </a:cubicBezTo>
                  <a:cubicBezTo>
                    <a:pt x="1258576" y="554522"/>
                    <a:pt x="2141528" y="73132"/>
                    <a:pt x="2847890" y="10237"/>
                  </a:cubicBezTo>
                  <a:cubicBezTo>
                    <a:pt x="3554252" y="-52658"/>
                    <a:pt x="4611377" y="177151"/>
                    <a:pt x="5054063" y="619837"/>
                  </a:cubicBezTo>
                  <a:cubicBezTo>
                    <a:pt x="5496749" y="1062523"/>
                    <a:pt x="6002329" y="2414770"/>
                    <a:pt x="5692691" y="3116294"/>
                  </a:cubicBezTo>
                  <a:cubicBezTo>
                    <a:pt x="5383053" y="3817818"/>
                    <a:pt x="3755033" y="5182160"/>
                    <a:pt x="2847890" y="5322465"/>
                  </a:cubicBezTo>
                  <a:cubicBezTo>
                    <a:pt x="1940747" y="5462770"/>
                    <a:pt x="692519" y="4400808"/>
                    <a:pt x="249833" y="3958122"/>
                  </a:cubicBezTo>
                  <a:cubicBezTo>
                    <a:pt x="-192853" y="3515436"/>
                    <a:pt x="68404" y="2767952"/>
                    <a:pt x="162747" y="2274466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 sz="1800"/>
            </a:p>
          </p:txBody>
        </p:sp>
        <p:sp>
          <p:nvSpPr>
            <p:cNvPr id="12" name="椭圆 1">
              <a:extLst>
                <a:ext uri="{FF2B5EF4-FFF2-40B4-BE49-F238E27FC236}">
                  <a16:creationId xmlns:a16="http://schemas.microsoft.com/office/drawing/2014/main" id="{1F4A83C5-71F2-4100-8FAD-4B63E8DA3E79}"/>
                </a:ext>
              </a:extLst>
            </p:cNvPr>
            <p:cNvSpPr/>
            <p:nvPr/>
          </p:nvSpPr>
          <p:spPr>
            <a:xfrm rot="16690395">
              <a:off x="-1479391" y="-1768634"/>
              <a:ext cx="9526783" cy="8781257"/>
            </a:xfrm>
            <a:custGeom>
              <a:avLst/>
              <a:gdLst>
                <a:gd name="connsiteX0" fmla="*/ 0 w 5312228"/>
                <a:gd name="connsiteY0" fmla="*/ 2656114 h 5312228"/>
                <a:gd name="connsiteX1" fmla="*/ 2656114 w 5312228"/>
                <a:gd name="connsiteY1" fmla="*/ 0 h 5312228"/>
                <a:gd name="connsiteX2" fmla="*/ 5312228 w 5312228"/>
                <a:gd name="connsiteY2" fmla="*/ 2656114 h 5312228"/>
                <a:gd name="connsiteX3" fmla="*/ 2656114 w 5312228"/>
                <a:gd name="connsiteY3" fmla="*/ 5312228 h 5312228"/>
                <a:gd name="connsiteX4" fmla="*/ 0 w 5312228"/>
                <a:gd name="connsiteY4" fmla="*/ 2656114 h 5312228"/>
                <a:gd name="connsiteX0" fmla="*/ 108839 w 5421067"/>
                <a:gd name="connsiteY0" fmla="*/ 2712298 h 5368412"/>
                <a:gd name="connsiteX1" fmla="*/ 732953 w 5421067"/>
                <a:gd name="connsiteY1" fmla="*/ 1043155 h 5368412"/>
                <a:gd name="connsiteX2" fmla="*/ 2764953 w 5421067"/>
                <a:gd name="connsiteY2" fmla="*/ 56184 h 5368412"/>
                <a:gd name="connsiteX3" fmla="*/ 5421067 w 5421067"/>
                <a:gd name="connsiteY3" fmla="*/ 2712298 h 5368412"/>
                <a:gd name="connsiteX4" fmla="*/ 2764953 w 5421067"/>
                <a:gd name="connsiteY4" fmla="*/ 5368412 h 5368412"/>
                <a:gd name="connsiteX5" fmla="*/ 108839 w 5421067"/>
                <a:gd name="connsiteY5" fmla="*/ 2712298 h 5368412"/>
                <a:gd name="connsiteX0" fmla="*/ 108839 w 5480256"/>
                <a:gd name="connsiteY0" fmla="*/ 2656720 h 5312834"/>
                <a:gd name="connsiteX1" fmla="*/ 732953 w 5480256"/>
                <a:gd name="connsiteY1" fmla="*/ 987577 h 5312834"/>
                <a:gd name="connsiteX2" fmla="*/ 2764953 w 5480256"/>
                <a:gd name="connsiteY2" fmla="*/ 606 h 5312834"/>
                <a:gd name="connsiteX3" fmla="*/ 4303469 w 5480256"/>
                <a:gd name="connsiteY3" fmla="*/ 871463 h 5312834"/>
                <a:gd name="connsiteX4" fmla="*/ 5421067 w 5480256"/>
                <a:gd name="connsiteY4" fmla="*/ 2656720 h 5312834"/>
                <a:gd name="connsiteX5" fmla="*/ 2764953 w 5480256"/>
                <a:gd name="connsiteY5" fmla="*/ 5312834 h 5312834"/>
                <a:gd name="connsiteX6" fmla="*/ 108839 w 5480256"/>
                <a:gd name="connsiteY6" fmla="*/ 2656720 h 5312834"/>
                <a:gd name="connsiteX0" fmla="*/ 108839 w 5544800"/>
                <a:gd name="connsiteY0" fmla="*/ 2666351 h 5322465"/>
                <a:gd name="connsiteX1" fmla="*/ 732953 w 5544800"/>
                <a:gd name="connsiteY1" fmla="*/ 997208 h 5322465"/>
                <a:gd name="connsiteX2" fmla="*/ 2764953 w 5544800"/>
                <a:gd name="connsiteY2" fmla="*/ 10237 h 5322465"/>
                <a:gd name="connsiteX3" fmla="*/ 4971126 w 5544800"/>
                <a:gd name="connsiteY3" fmla="*/ 619837 h 5322465"/>
                <a:gd name="connsiteX4" fmla="*/ 5421067 w 5544800"/>
                <a:gd name="connsiteY4" fmla="*/ 2666351 h 5322465"/>
                <a:gd name="connsiteX5" fmla="*/ 2764953 w 5544800"/>
                <a:gd name="connsiteY5" fmla="*/ 5322465 h 5322465"/>
                <a:gd name="connsiteX6" fmla="*/ 108839 w 5544800"/>
                <a:gd name="connsiteY6" fmla="*/ 2666351 h 5322465"/>
                <a:gd name="connsiteX0" fmla="*/ 108839 w 5237336"/>
                <a:gd name="connsiteY0" fmla="*/ 2666351 h 5322940"/>
                <a:gd name="connsiteX1" fmla="*/ 732953 w 5237336"/>
                <a:gd name="connsiteY1" fmla="*/ 997208 h 5322940"/>
                <a:gd name="connsiteX2" fmla="*/ 2764953 w 5237336"/>
                <a:gd name="connsiteY2" fmla="*/ 10237 h 5322940"/>
                <a:gd name="connsiteX3" fmla="*/ 4971126 w 5237336"/>
                <a:gd name="connsiteY3" fmla="*/ 619837 h 5322940"/>
                <a:gd name="connsiteX4" fmla="*/ 4927582 w 5237336"/>
                <a:gd name="connsiteY4" fmla="*/ 2869551 h 5322940"/>
                <a:gd name="connsiteX5" fmla="*/ 2764953 w 5237336"/>
                <a:gd name="connsiteY5" fmla="*/ 5322465 h 5322940"/>
                <a:gd name="connsiteX6" fmla="*/ 108839 w 5237336"/>
                <a:gd name="connsiteY6" fmla="*/ 2666351 h 5322940"/>
                <a:gd name="connsiteX0" fmla="*/ 108839 w 5705147"/>
                <a:gd name="connsiteY0" fmla="*/ 2666351 h 5325044"/>
                <a:gd name="connsiteX1" fmla="*/ 732953 w 5705147"/>
                <a:gd name="connsiteY1" fmla="*/ 997208 h 5325044"/>
                <a:gd name="connsiteX2" fmla="*/ 2764953 w 5705147"/>
                <a:gd name="connsiteY2" fmla="*/ 10237 h 5325044"/>
                <a:gd name="connsiteX3" fmla="*/ 4971126 w 5705147"/>
                <a:gd name="connsiteY3" fmla="*/ 619837 h 5325044"/>
                <a:gd name="connsiteX4" fmla="*/ 5609754 w 5705147"/>
                <a:gd name="connsiteY4" fmla="*/ 3116294 h 5325044"/>
                <a:gd name="connsiteX5" fmla="*/ 2764953 w 5705147"/>
                <a:gd name="connsiteY5" fmla="*/ 5322465 h 5325044"/>
                <a:gd name="connsiteX6" fmla="*/ 108839 w 5705147"/>
                <a:gd name="connsiteY6" fmla="*/ 2666351 h 5325044"/>
                <a:gd name="connsiteX0" fmla="*/ 49424 w 5645732"/>
                <a:gd name="connsiteY0" fmla="*/ 2666351 h 5343874"/>
                <a:gd name="connsiteX1" fmla="*/ 673538 w 5645732"/>
                <a:gd name="connsiteY1" fmla="*/ 997208 h 5343874"/>
                <a:gd name="connsiteX2" fmla="*/ 2705538 w 5645732"/>
                <a:gd name="connsiteY2" fmla="*/ 10237 h 5343874"/>
                <a:gd name="connsiteX3" fmla="*/ 4911711 w 5645732"/>
                <a:gd name="connsiteY3" fmla="*/ 619837 h 5343874"/>
                <a:gd name="connsiteX4" fmla="*/ 5550339 w 5645732"/>
                <a:gd name="connsiteY4" fmla="*/ 3116294 h 5343874"/>
                <a:gd name="connsiteX5" fmla="*/ 2705538 w 5645732"/>
                <a:gd name="connsiteY5" fmla="*/ 5322465 h 5343874"/>
                <a:gd name="connsiteX6" fmla="*/ 339710 w 5645732"/>
                <a:gd name="connsiteY6" fmla="*/ 4146808 h 5343874"/>
                <a:gd name="connsiteX7" fmla="*/ 49424 w 5645732"/>
                <a:gd name="connsiteY7" fmla="*/ 2666351 h 5343874"/>
                <a:gd name="connsiteX0" fmla="*/ 180841 w 5777149"/>
                <a:gd name="connsiteY0" fmla="*/ 2666351 h 5335133"/>
                <a:gd name="connsiteX1" fmla="*/ 804955 w 5777149"/>
                <a:gd name="connsiteY1" fmla="*/ 997208 h 5335133"/>
                <a:gd name="connsiteX2" fmla="*/ 2836955 w 5777149"/>
                <a:gd name="connsiteY2" fmla="*/ 10237 h 5335133"/>
                <a:gd name="connsiteX3" fmla="*/ 5043128 w 5777149"/>
                <a:gd name="connsiteY3" fmla="*/ 619837 h 5335133"/>
                <a:gd name="connsiteX4" fmla="*/ 5681756 w 5777149"/>
                <a:gd name="connsiteY4" fmla="*/ 3116294 h 5335133"/>
                <a:gd name="connsiteX5" fmla="*/ 2836955 w 5777149"/>
                <a:gd name="connsiteY5" fmla="*/ 5322465 h 5335133"/>
                <a:gd name="connsiteX6" fmla="*/ 238898 w 5777149"/>
                <a:gd name="connsiteY6" fmla="*/ 3958122 h 5335133"/>
                <a:gd name="connsiteX7" fmla="*/ 180841 w 5777149"/>
                <a:gd name="connsiteY7" fmla="*/ 2666351 h 5335133"/>
                <a:gd name="connsiteX0" fmla="*/ 162747 w 5788084"/>
                <a:gd name="connsiteY0" fmla="*/ 2274466 h 5335133"/>
                <a:gd name="connsiteX1" fmla="*/ 815890 w 5788084"/>
                <a:gd name="connsiteY1" fmla="*/ 997208 h 5335133"/>
                <a:gd name="connsiteX2" fmla="*/ 2847890 w 5788084"/>
                <a:gd name="connsiteY2" fmla="*/ 10237 h 5335133"/>
                <a:gd name="connsiteX3" fmla="*/ 5054063 w 5788084"/>
                <a:gd name="connsiteY3" fmla="*/ 619837 h 5335133"/>
                <a:gd name="connsiteX4" fmla="*/ 5692691 w 5788084"/>
                <a:gd name="connsiteY4" fmla="*/ 3116294 h 5335133"/>
                <a:gd name="connsiteX5" fmla="*/ 2847890 w 5788084"/>
                <a:gd name="connsiteY5" fmla="*/ 5322465 h 5335133"/>
                <a:gd name="connsiteX6" fmla="*/ 249833 w 5788084"/>
                <a:gd name="connsiteY6" fmla="*/ 3958122 h 5335133"/>
                <a:gd name="connsiteX7" fmla="*/ 162747 w 5788084"/>
                <a:gd name="connsiteY7" fmla="*/ 2274466 h 5335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88084" h="5335133">
                  <a:moveTo>
                    <a:pt x="162747" y="2274466"/>
                  </a:moveTo>
                  <a:cubicBezTo>
                    <a:pt x="257090" y="1780980"/>
                    <a:pt x="373204" y="1439894"/>
                    <a:pt x="815890" y="997208"/>
                  </a:cubicBezTo>
                  <a:cubicBezTo>
                    <a:pt x="1258576" y="554522"/>
                    <a:pt x="2141528" y="73132"/>
                    <a:pt x="2847890" y="10237"/>
                  </a:cubicBezTo>
                  <a:cubicBezTo>
                    <a:pt x="3554252" y="-52658"/>
                    <a:pt x="4611377" y="177151"/>
                    <a:pt x="5054063" y="619837"/>
                  </a:cubicBezTo>
                  <a:cubicBezTo>
                    <a:pt x="5496749" y="1062523"/>
                    <a:pt x="6002329" y="2414770"/>
                    <a:pt x="5692691" y="3116294"/>
                  </a:cubicBezTo>
                  <a:cubicBezTo>
                    <a:pt x="5383053" y="3817818"/>
                    <a:pt x="3755033" y="5182160"/>
                    <a:pt x="2847890" y="5322465"/>
                  </a:cubicBezTo>
                  <a:cubicBezTo>
                    <a:pt x="1940747" y="5462770"/>
                    <a:pt x="692519" y="4400808"/>
                    <a:pt x="249833" y="3958122"/>
                  </a:cubicBezTo>
                  <a:cubicBezTo>
                    <a:pt x="-192853" y="3515436"/>
                    <a:pt x="68404" y="2767952"/>
                    <a:pt x="162747" y="2274466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 sz="1800"/>
            </a:p>
          </p:txBody>
        </p:sp>
      </p:grpSp>
      <p:sp>
        <p:nvSpPr>
          <p:cNvPr id="13" name="文本占位符 6">
            <a:extLst>
              <a:ext uri="{FF2B5EF4-FFF2-40B4-BE49-F238E27FC236}">
                <a16:creationId xmlns:a16="http://schemas.microsoft.com/office/drawing/2014/main" id="{64979F27-2BB8-4574-A151-29D847E0A2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886951" y="3169835"/>
            <a:ext cx="10779539" cy="588643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buNone/>
              <a:defRPr sz="3600" b="0">
                <a:solidFill>
                  <a:schemeClr val="bg1"/>
                </a:solidFill>
                <a:latin typeface="Times New Roman" panose="02020603050405020304" pitchFamily="18" charset="0"/>
                <a:ea typeface="Microsoft YaHei" charset="0"/>
                <a:cs typeface="Times New Roman" panose="02020603050405020304" pitchFamily="18" charset="0"/>
              </a:defRPr>
            </a:lvl1pPr>
            <a:lvl2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2pPr>
            <a:lvl3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3pPr>
            <a:lvl4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4pPr>
            <a:lvl5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5pPr>
          </a:lstStyle>
          <a:p>
            <a:pPr lvl="0"/>
            <a:r>
              <a:rPr kumimoji="1" lang="zh-TW" altLang="en-US"/>
              <a:t>編輯母片文字樣式</a:t>
            </a:r>
          </a:p>
        </p:txBody>
      </p:sp>
      <p:grpSp>
        <p:nvGrpSpPr>
          <p:cNvPr id="14" name="组 10">
            <a:extLst>
              <a:ext uri="{FF2B5EF4-FFF2-40B4-BE49-F238E27FC236}">
                <a16:creationId xmlns:a16="http://schemas.microsoft.com/office/drawing/2014/main" id="{E2A048C3-E95F-40E3-B8E1-2E4FA3DEFD72}"/>
              </a:ext>
            </a:extLst>
          </p:cNvPr>
          <p:cNvGrpSpPr/>
          <p:nvPr/>
        </p:nvGrpSpPr>
        <p:grpSpPr>
          <a:xfrm rot="18636342">
            <a:off x="11485845" y="3977526"/>
            <a:ext cx="9526783" cy="10690755"/>
            <a:chOff x="-1833690" y="-2141397"/>
            <a:chExt cx="9526783" cy="9526783"/>
          </a:xfrm>
        </p:grpSpPr>
        <p:sp>
          <p:nvSpPr>
            <p:cNvPr id="15" name="椭圆 1">
              <a:extLst>
                <a:ext uri="{FF2B5EF4-FFF2-40B4-BE49-F238E27FC236}">
                  <a16:creationId xmlns:a16="http://schemas.microsoft.com/office/drawing/2014/main" id="{E095B301-465A-4DCD-A950-1623A93CA897}"/>
                </a:ext>
              </a:extLst>
            </p:cNvPr>
            <p:cNvSpPr/>
            <p:nvPr/>
          </p:nvSpPr>
          <p:spPr>
            <a:xfrm rot="19800000">
              <a:off x="-1833690" y="-1857884"/>
              <a:ext cx="9526783" cy="8781257"/>
            </a:xfrm>
            <a:custGeom>
              <a:avLst/>
              <a:gdLst>
                <a:gd name="connsiteX0" fmla="*/ 0 w 5312228"/>
                <a:gd name="connsiteY0" fmla="*/ 2656114 h 5312228"/>
                <a:gd name="connsiteX1" fmla="*/ 2656114 w 5312228"/>
                <a:gd name="connsiteY1" fmla="*/ 0 h 5312228"/>
                <a:gd name="connsiteX2" fmla="*/ 5312228 w 5312228"/>
                <a:gd name="connsiteY2" fmla="*/ 2656114 h 5312228"/>
                <a:gd name="connsiteX3" fmla="*/ 2656114 w 5312228"/>
                <a:gd name="connsiteY3" fmla="*/ 5312228 h 5312228"/>
                <a:gd name="connsiteX4" fmla="*/ 0 w 5312228"/>
                <a:gd name="connsiteY4" fmla="*/ 2656114 h 5312228"/>
                <a:gd name="connsiteX0" fmla="*/ 108839 w 5421067"/>
                <a:gd name="connsiteY0" fmla="*/ 2712298 h 5368412"/>
                <a:gd name="connsiteX1" fmla="*/ 732953 w 5421067"/>
                <a:gd name="connsiteY1" fmla="*/ 1043155 h 5368412"/>
                <a:gd name="connsiteX2" fmla="*/ 2764953 w 5421067"/>
                <a:gd name="connsiteY2" fmla="*/ 56184 h 5368412"/>
                <a:gd name="connsiteX3" fmla="*/ 5421067 w 5421067"/>
                <a:gd name="connsiteY3" fmla="*/ 2712298 h 5368412"/>
                <a:gd name="connsiteX4" fmla="*/ 2764953 w 5421067"/>
                <a:gd name="connsiteY4" fmla="*/ 5368412 h 5368412"/>
                <a:gd name="connsiteX5" fmla="*/ 108839 w 5421067"/>
                <a:gd name="connsiteY5" fmla="*/ 2712298 h 5368412"/>
                <a:gd name="connsiteX0" fmla="*/ 108839 w 5480256"/>
                <a:gd name="connsiteY0" fmla="*/ 2656720 h 5312834"/>
                <a:gd name="connsiteX1" fmla="*/ 732953 w 5480256"/>
                <a:gd name="connsiteY1" fmla="*/ 987577 h 5312834"/>
                <a:gd name="connsiteX2" fmla="*/ 2764953 w 5480256"/>
                <a:gd name="connsiteY2" fmla="*/ 606 h 5312834"/>
                <a:gd name="connsiteX3" fmla="*/ 4303469 w 5480256"/>
                <a:gd name="connsiteY3" fmla="*/ 871463 h 5312834"/>
                <a:gd name="connsiteX4" fmla="*/ 5421067 w 5480256"/>
                <a:gd name="connsiteY4" fmla="*/ 2656720 h 5312834"/>
                <a:gd name="connsiteX5" fmla="*/ 2764953 w 5480256"/>
                <a:gd name="connsiteY5" fmla="*/ 5312834 h 5312834"/>
                <a:gd name="connsiteX6" fmla="*/ 108839 w 5480256"/>
                <a:gd name="connsiteY6" fmla="*/ 2656720 h 5312834"/>
                <a:gd name="connsiteX0" fmla="*/ 108839 w 5544800"/>
                <a:gd name="connsiteY0" fmla="*/ 2666351 h 5322465"/>
                <a:gd name="connsiteX1" fmla="*/ 732953 w 5544800"/>
                <a:gd name="connsiteY1" fmla="*/ 997208 h 5322465"/>
                <a:gd name="connsiteX2" fmla="*/ 2764953 w 5544800"/>
                <a:gd name="connsiteY2" fmla="*/ 10237 h 5322465"/>
                <a:gd name="connsiteX3" fmla="*/ 4971126 w 5544800"/>
                <a:gd name="connsiteY3" fmla="*/ 619837 h 5322465"/>
                <a:gd name="connsiteX4" fmla="*/ 5421067 w 5544800"/>
                <a:gd name="connsiteY4" fmla="*/ 2666351 h 5322465"/>
                <a:gd name="connsiteX5" fmla="*/ 2764953 w 5544800"/>
                <a:gd name="connsiteY5" fmla="*/ 5322465 h 5322465"/>
                <a:gd name="connsiteX6" fmla="*/ 108839 w 5544800"/>
                <a:gd name="connsiteY6" fmla="*/ 2666351 h 5322465"/>
                <a:gd name="connsiteX0" fmla="*/ 108839 w 5237336"/>
                <a:gd name="connsiteY0" fmla="*/ 2666351 h 5322940"/>
                <a:gd name="connsiteX1" fmla="*/ 732953 w 5237336"/>
                <a:gd name="connsiteY1" fmla="*/ 997208 h 5322940"/>
                <a:gd name="connsiteX2" fmla="*/ 2764953 w 5237336"/>
                <a:gd name="connsiteY2" fmla="*/ 10237 h 5322940"/>
                <a:gd name="connsiteX3" fmla="*/ 4971126 w 5237336"/>
                <a:gd name="connsiteY3" fmla="*/ 619837 h 5322940"/>
                <a:gd name="connsiteX4" fmla="*/ 4927582 w 5237336"/>
                <a:gd name="connsiteY4" fmla="*/ 2869551 h 5322940"/>
                <a:gd name="connsiteX5" fmla="*/ 2764953 w 5237336"/>
                <a:gd name="connsiteY5" fmla="*/ 5322465 h 5322940"/>
                <a:gd name="connsiteX6" fmla="*/ 108839 w 5237336"/>
                <a:gd name="connsiteY6" fmla="*/ 2666351 h 5322940"/>
                <a:gd name="connsiteX0" fmla="*/ 108839 w 5705147"/>
                <a:gd name="connsiteY0" fmla="*/ 2666351 h 5325044"/>
                <a:gd name="connsiteX1" fmla="*/ 732953 w 5705147"/>
                <a:gd name="connsiteY1" fmla="*/ 997208 h 5325044"/>
                <a:gd name="connsiteX2" fmla="*/ 2764953 w 5705147"/>
                <a:gd name="connsiteY2" fmla="*/ 10237 h 5325044"/>
                <a:gd name="connsiteX3" fmla="*/ 4971126 w 5705147"/>
                <a:gd name="connsiteY3" fmla="*/ 619837 h 5325044"/>
                <a:gd name="connsiteX4" fmla="*/ 5609754 w 5705147"/>
                <a:gd name="connsiteY4" fmla="*/ 3116294 h 5325044"/>
                <a:gd name="connsiteX5" fmla="*/ 2764953 w 5705147"/>
                <a:gd name="connsiteY5" fmla="*/ 5322465 h 5325044"/>
                <a:gd name="connsiteX6" fmla="*/ 108839 w 5705147"/>
                <a:gd name="connsiteY6" fmla="*/ 2666351 h 5325044"/>
                <a:gd name="connsiteX0" fmla="*/ 49424 w 5645732"/>
                <a:gd name="connsiteY0" fmla="*/ 2666351 h 5343874"/>
                <a:gd name="connsiteX1" fmla="*/ 673538 w 5645732"/>
                <a:gd name="connsiteY1" fmla="*/ 997208 h 5343874"/>
                <a:gd name="connsiteX2" fmla="*/ 2705538 w 5645732"/>
                <a:gd name="connsiteY2" fmla="*/ 10237 h 5343874"/>
                <a:gd name="connsiteX3" fmla="*/ 4911711 w 5645732"/>
                <a:gd name="connsiteY3" fmla="*/ 619837 h 5343874"/>
                <a:gd name="connsiteX4" fmla="*/ 5550339 w 5645732"/>
                <a:gd name="connsiteY4" fmla="*/ 3116294 h 5343874"/>
                <a:gd name="connsiteX5" fmla="*/ 2705538 w 5645732"/>
                <a:gd name="connsiteY5" fmla="*/ 5322465 h 5343874"/>
                <a:gd name="connsiteX6" fmla="*/ 339710 w 5645732"/>
                <a:gd name="connsiteY6" fmla="*/ 4146808 h 5343874"/>
                <a:gd name="connsiteX7" fmla="*/ 49424 w 5645732"/>
                <a:gd name="connsiteY7" fmla="*/ 2666351 h 5343874"/>
                <a:gd name="connsiteX0" fmla="*/ 180841 w 5777149"/>
                <a:gd name="connsiteY0" fmla="*/ 2666351 h 5335133"/>
                <a:gd name="connsiteX1" fmla="*/ 804955 w 5777149"/>
                <a:gd name="connsiteY1" fmla="*/ 997208 h 5335133"/>
                <a:gd name="connsiteX2" fmla="*/ 2836955 w 5777149"/>
                <a:gd name="connsiteY2" fmla="*/ 10237 h 5335133"/>
                <a:gd name="connsiteX3" fmla="*/ 5043128 w 5777149"/>
                <a:gd name="connsiteY3" fmla="*/ 619837 h 5335133"/>
                <a:gd name="connsiteX4" fmla="*/ 5681756 w 5777149"/>
                <a:gd name="connsiteY4" fmla="*/ 3116294 h 5335133"/>
                <a:gd name="connsiteX5" fmla="*/ 2836955 w 5777149"/>
                <a:gd name="connsiteY5" fmla="*/ 5322465 h 5335133"/>
                <a:gd name="connsiteX6" fmla="*/ 238898 w 5777149"/>
                <a:gd name="connsiteY6" fmla="*/ 3958122 h 5335133"/>
                <a:gd name="connsiteX7" fmla="*/ 180841 w 5777149"/>
                <a:gd name="connsiteY7" fmla="*/ 2666351 h 5335133"/>
                <a:gd name="connsiteX0" fmla="*/ 162747 w 5788084"/>
                <a:gd name="connsiteY0" fmla="*/ 2274466 h 5335133"/>
                <a:gd name="connsiteX1" fmla="*/ 815890 w 5788084"/>
                <a:gd name="connsiteY1" fmla="*/ 997208 h 5335133"/>
                <a:gd name="connsiteX2" fmla="*/ 2847890 w 5788084"/>
                <a:gd name="connsiteY2" fmla="*/ 10237 h 5335133"/>
                <a:gd name="connsiteX3" fmla="*/ 5054063 w 5788084"/>
                <a:gd name="connsiteY3" fmla="*/ 619837 h 5335133"/>
                <a:gd name="connsiteX4" fmla="*/ 5692691 w 5788084"/>
                <a:gd name="connsiteY4" fmla="*/ 3116294 h 5335133"/>
                <a:gd name="connsiteX5" fmla="*/ 2847890 w 5788084"/>
                <a:gd name="connsiteY5" fmla="*/ 5322465 h 5335133"/>
                <a:gd name="connsiteX6" fmla="*/ 249833 w 5788084"/>
                <a:gd name="connsiteY6" fmla="*/ 3958122 h 5335133"/>
                <a:gd name="connsiteX7" fmla="*/ 162747 w 5788084"/>
                <a:gd name="connsiteY7" fmla="*/ 2274466 h 5335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88084" h="5335133">
                  <a:moveTo>
                    <a:pt x="162747" y="2274466"/>
                  </a:moveTo>
                  <a:cubicBezTo>
                    <a:pt x="257090" y="1780980"/>
                    <a:pt x="373204" y="1439894"/>
                    <a:pt x="815890" y="997208"/>
                  </a:cubicBezTo>
                  <a:cubicBezTo>
                    <a:pt x="1258576" y="554522"/>
                    <a:pt x="2141528" y="73132"/>
                    <a:pt x="2847890" y="10237"/>
                  </a:cubicBezTo>
                  <a:cubicBezTo>
                    <a:pt x="3554252" y="-52658"/>
                    <a:pt x="4611377" y="177151"/>
                    <a:pt x="5054063" y="619837"/>
                  </a:cubicBezTo>
                  <a:cubicBezTo>
                    <a:pt x="5496749" y="1062523"/>
                    <a:pt x="6002329" y="2414770"/>
                    <a:pt x="5692691" y="3116294"/>
                  </a:cubicBezTo>
                  <a:cubicBezTo>
                    <a:pt x="5383053" y="3817818"/>
                    <a:pt x="3755033" y="5182160"/>
                    <a:pt x="2847890" y="5322465"/>
                  </a:cubicBezTo>
                  <a:cubicBezTo>
                    <a:pt x="1940747" y="5462770"/>
                    <a:pt x="692519" y="4400808"/>
                    <a:pt x="249833" y="3958122"/>
                  </a:cubicBezTo>
                  <a:cubicBezTo>
                    <a:pt x="-192853" y="3515436"/>
                    <a:pt x="68404" y="2767952"/>
                    <a:pt x="162747" y="2274466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 sz="1800"/>
            </a:p>
          </p:txBody>
        </p:sp>
        <p:sp>
          <p:nvSpPr>
            <p:cNvPr id="16" name="椭圆 1">
              <a:extLst>
                <a:ext uri="{FF2B5EF4-FFF2-40B4-BE49-F238E27FC236}">
                  <a16:creationId xmlns:a16="http://schemas.microsoft.com/office/drawing/2014/main" id="{F2DB5A84-BD3E-46FA-A9E1-18D6EF7E5951}"/>
                </a:ext>
              </a:extLst>
            </p:cNvPr>
            <p:cNvSpPr/>
            <p:nvPr/>
          </p:nvSpPr>
          <p:spPr>
            <a:xfrm rot="16690395">
              <a:off x="-1479391" y="-1768634"/>
              <a:ext cx="9526783" cy="8781257"/>
            </a:xfrm>
            <a:custGeom>
              <a:avLst/>
              <a:gdLst>
                <a:gd name="connsiteX0" fmla="*/ 0 w 5312228"/>
                <a:gd name="connsiteY0" fmla="*/ 2656114 h 5312228"/>
                <a:gd name="connsiteX1" fmla="*/ 2656114 w 5312228"/>
                <a:gd name="connsiteY1" fmla="*/ 0 h 5312228"/>
                <a:gd name="connsiteX2" fmla="*/ 5312228 w 5312228"/>
                <a:gd name="connsiteY2" fmla="*/ 2656114 h 5312228"/>
                <a:gd name="connsiteX3" fmla="*/ 2656114 w 5312228"/>
                <a:gd name="connsiteY3" fmla="*/ 5312228 h 5312228"/>
                <a:gd name="connsiteX4" fmla="*/ 0 w 5312228"/>
                <a:gd name="connsiteY4" fmla="*/ 2656114 h 5312228"/>
                <a:gd name="connsiteX0" fmla="*/ 108839 w 5421067"/>
                <a:gd name="connsiteY0" fmla="*/ 2712298 h 5368412"/>
                <a:gd name="connsiteX1" fmla="*/ 732953 w 5421067"/>
                <a:gd name="connsiteY1" fmla="*/ 1043155 h 5368412"/>
                <a:gd name="connsiteX2" fmla="*/ 2764953 w 5421067"/>
                <a:gd name="connsiteY2" fmla="*/ 56184 h 5368412"/>
                <a:gd name="connsiteX3" fmla="*/ 5421067 w 5421067"/>
                <a:gd name="connsiteY3" fmla="*/ 2712298 h 5368412"/>
                <a:gd name="connsiteX4" fmla="*/ 2764953 w 5421067"/>
                <a:gd name="connsiteY4" fmla="*/ 5368412 h 5368412"/>
                <a:gd name="connsiteX5" fmla="*/ 108839 w 5421067"/>
                <a:gd name="connsiteY5" fmla="*/ 2712298 h 5368412"/>
                <a:gd name="connsiteX0" fmla="*/ 108839 w 5480256"/>
                <a:gd name="connsiteY0" fmla="*/ 2656720 h 5312834"/>
                <a:gd name="connsiteX1" fmla="*/ 732953 w 5480256"/>
                <a:gd name="connsiteY1" fmla="*/ 987577 h 5312834"/>
                <a:gd name="connsiteX2" fmla="*/ 2764953 w 5480256"/>
                <a:gd name="connsiteY2" fmla="*/ 606 h 5312834"/>
                <a:gd name="connsiteX3" fmla="*/ 4303469 w 5480256"/>
                <a:gd name="connsiteY3" fmla="*/ 871463 h 5312834"/>
                <a:gd name="connsiteX4" fmla="*/ 5421067 w 5480256"/>
                <a:gd name="connsiteY4" fmla="*/ 2656720 h 5312834"/>
                <a:gd name="connsiteX5" fmla="*/ 2764953 w 5480256"/>
                <a:gd name="connsiteY5" fmla="*/ 5312834 h 5312834"/>
                <a:gd name="connsiteX6" fmla="*/ 108839 w 5480256"/>
                <a:gd name="connsiteY6" fmla="*/ 2656720 h 5312834"/>
                <a:gd name="connsiteX0" fmla="*/ 108839 w 5544800"/>
                <a:gd name="connsiteY0" fmla="*/ 2666351 h 5322465"/>
                <a:gd name="connsiteX1" fmla="*/ 732953 w 5544800"/>
                <a:gd name="connsiteY1" fmla="*/ 997208 h 5322465"/>
                <a:gd name="connsiteX2" fmla="*/ 2764953 w 5544800"/>
                <a:gd name="connsiteY2" fmla="*/ 10237 h 5322465"/>
                <a:gd name="connsiteX3" fmla="*/ 4971126 w 5544800"/>
                <a:gd name="connsiteY3" fmla="*/ 619837 h 5322465"/>
                <a:gd name="connsiteX4" fmla="*/ 5421067 w 5544800"/>
                <a:gd name="connsiteY4" fmla="*/ 2666351 h 5322465"/>
                <a:gd name="connsiteX5" fmla="*/ 2764953 w 5544800"/>
                <a:gd name="connsiteY5" fmla="*/ 5322465 h 5322465"/>
                <a:gd name="connsiteX6" fmla="*/ 108839 w 5544800"/>
                <a:gd name="connsiteY6" fmla="*/ 2666351 h 5322465"/>
                <a:gd name="connsiteX0" fmla="*/ 108839 w 5237336"/>
                <a:gd name="connsiteY0" fmla="*/ 2666351 h 5322940"/>
                <a:gd name="connsiteX1" fmla="*/ 732953 w 5237336"/>
                <a:gd name="connsiteY1" fmla="*/ 997208 h 5322940"/>
                <a:gd name="connsiteX2" fmla="*/ 2764953 w 5237336"/>
                <a:gd name="connsiteY2" fmla="*/ 10237 h 5322940"/>
                <a:gd name="connsiteX3" fmla="*/ 4971126 w 5237336"/>
                <a:gd name="connsiteY3" fmla="*/ 619837 h 5322940"/>
                <a:gd name="connsiteX4" fmla="*/ 4927582 w 5237336"/>
                <a:gd name="connsiteY4" fmla="*/ 2869551 h 5322940"/>
                <a:gd name="connsiteX5" fmla="*/ 2764953 w 5237336"/>
                <a:gd name="connsiteY5" fmla="*/ 5322465 h 5322940"/>
                <a:gd name="connsiteX6" fmla="*/ 108839 w 5237336"/>
                <a:gd name="connsiteY6" fmla="*/ 2666351 h 5322940"/>
                <a:gd name="connsiteX0" fmla="*/ 108839 w 5705147"/>
                <a:gd name="connsiteY0" fmla="*/ 2666351 h 5325044"/>
                <a:gd name="connsiteX1" fmla="*/ 732953 w 5705147"/>
                <a:gd name="connsiteY1" fmla="*/ 997208 h 5325044"/>
                <a:gd name="connsiteX2" fmla="*/ 2764953 w 5705147"/>
                <a:gd name="connsiteY2" fmla="*/ 10237 h 5325044"/>
                <a:gd name="connsiteX3" fmla="*/ 4971126 w 5705147"/>
                <a:gd name="connsiteY3" fmla="*/ 619837 h 5325044"/>
                <a:gd name="connsiteX4" fmla="*/ 5609754 w 5705147"/>
                <a:gd name="connsiteY4" fmla="*/ 3116294 h 5325044"/>
                <a:gd name="connsiteX5" fmla="*/ 2764953 w 5705147"/>
                <a:gd name="connsiteY5" fmla="*/ 5322465 h 5325044"/>
                <a:gd name="connsiteX6" fmla="*/ 108839 w 5705147"/>
                <a:gd name="connsiteY6" fmla="*/ 2666351 h 5325044"/>
                <a:gd name="connsiteX0" fmla="*/ 49424 w 5645732"/>
                <a:gd name="connsiteY0" fmla="*/ 2666351 h 5343874"/>
                <a:gd name="connsiteX1" fmla="*/ 673538 w 5645732"/>
                <a:gd name="connsiteY1" fmla="*/ 997208 h 5343874"/>
                <a:gd name="connsiteX2" fmla="*/ 2705538 w 5645732"/>
                <a:gd name="connsiteY2" fmla="*/ 10237 h 5343874"/>
                <a:gd name="connsiteX3" fmla="*/ 4911711 w 5645732"/>
                <a:gd name="connsiteY3" fmla="*/ 619837 h 5343874"/>
                <a:gd name="connsiteX4" fmla="*/ 5550339 w 5645732"/>
                <a:gd name="connsiteY4" fmla="*/ 3116294 h 5343874"/>
                <a:gd name="connsiteX5" fmla="*/ 2705538 w 5645732"/>
                <a:gd name="connsiteY5" fmla="*/ 5322465 h 5343874"/>
                <a:gd name="connsiteX6" fmla="*/ 339710 w 5645732"/>
                <a:gd name="connsiteY6" fmla="*/ 4146808 h 5343874"/>
                <a:gd name="connsiteX7" fmla="*/ 49424 w 5645732"/>
                <a:gd name="connsiteY7" fmla="*/ 2666351 h 5343874"/>
                <a:gd name="connsiteX0" fmla="*/ 180841 w 5777149"/>
                <a:gd name="connsiteY0" fmla="*/ 2666351 h 5335133"/>
                <a:gd name="connsiteX1" fmla="*/ 804955 w 5777149"/>
                <a:gd name="connsiteY1" fmla="*/ 997208 h 5335133"/>
                <a:gd name="connsiteX2" fmla="*/ 2836955 w 5777149"/>
                <a:gd name="connsiteY2" fmla="*/ 10237 h 5335133"/>
                <a:gd name="connsiteX3" fmla="*/ 5043128 w 5777149"/>
                <a:gd name="connsiteY3" fmla="*/ 619837 h 5335133"/>
                <a:gd name="connsiteX4" fmla="*/ 5681756 w 5777149"/>
                <a:gd name="connsiteY4" fmla="*/ 3116294 h 5335133"/>
                <a:gd name="connsiteX5" fmla="*/ 2836955 w 5777149"/>
                <a:gd name="connsiteY5" fmla="*/ 5322465 h 5335133"/>
                <a:gd name="connsiteX6" fmla="*/ 238898 w 5777149"/>
                <a:gd name="connsiteY6" fmla="*/ 3958122 h 5335133"/>
                <a:gd name="connsiteX7" fmla="*/ 180841 w 5777149"/>
                <a:gd name="connsiteY7" fmla="*/ 2666351 h 5335133"/>
                <a:gd name="connsiteX0" fmla="*/ 162747 w 5788084"/>
                <a:gd name="connsiteY0" fmla="*/ 2274466 h 5335133"/>
                <a:gd name="connsiteX1" fmla="*/ 815890 w 5788084"/>
                <a:gd name="connsiteY1" fmla="*/ 997208 h 5335133"/>
                <a:gd name="connsiteX2" fmla="*/ 2847890 w 5788084"/>
                <a:gd name="connsiteY2" fmla="*/ 10237 h 5335133"/>
                <a:gd name="connsiteX3" fmla="*/ 5054063 w 5788084"/>
                <a:gd name="connsiteY3" fmla="*/ 619837 h 5335133"/>
                <a:gd name="connsiteX4" fmla="*/ 5692691 w 5788084"/>
                <a:gd name="connsiteY4" fmla="*/ 3116294 h 5335133"/>
                <a:gd name="connsiteX5" fmla="*/ 2847890 w 5788084"/>
                <a:gd name="connsiteY5" fmla="*/ 5322465 h 5335133"/>
                <a:gd name="connsiteX6" fmla="*/ 249833 w 5788084"/>
                <a:gd name="connsiteY6" fmla="*/ 3958122 h 5335133"/>
                <a:gd name="connsiteX7" fmla="*/ 162747 w 5788084"/>
                <a:gd name="connsiteY7" fmla="*/ 2274466 h 5335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88084" h="5335133">
                  <a:moveTo>
                    <a:pt x="162747" y="2274466"/>
                  </a:moveTo>
                  <a:cubicBezTo>
                    <a:pt x="257090" y="1780980"/>
                    <a:pt x="373204" y="1439894"/>
                    <a:pt x="815890" y="997208"/>
                  </a:cubicBezTo>
                  <a:cubicBezTo>
                    <a:pt x="1258576" y="554522"/>
                    <a:pt x="2141528" y="73132"/>
                    <a:pt x="2847890" y="10237"/>
                  </a:cubicBezTo>
                  <a:cubicBezTo>
                    <a:pt x="3554252" y="-52658"/>
                    <a:pt x="4611377" y="177151"/>
                    <a:pt x="5054063" y="619837"/>
                  </a:cubicBezTo>
                  <a:cubicBezTo>
                    <a:pt x="5496749" y="1062523"/>
                    <a:pt x="6002329" y="2414770"/>
                    <a:pt x="5692691" y="3116294"/>
                  </a:cubicBezTo>
                  <a:cubicBezTo>
                    <a:pt x="5383053" y="3817818"/>
                    <a:pt x="3755033" y="5182160"/>
                    <a:pt x="2847890" y="5322465"/>
                  </a:cubicBezTo>
                  <a:cubicBezTo>
                    <a:pt x="1940747" y="5462770"/>
                    <a:pt x="692519" y="4400808"/>
                    <a:pt x="249833" y="3958122"/>
                  </a:cubicBezTo>
                  <a:cubicBezTo>
                    <a:pt x="-192853" y="3515436"/>
                    <a:pt x="68404" y="2767952"/>
                    <a:pt x="162747" y="2274466"/>
                  </a:cubicBezTo>
                  <a:close/>
                </a:path>
              </a:pathLst>
            </a:cu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zh-CN" altLang="en-US" sz="1800"/>
            </a:p>
          </p:txBody>
        </p:sp>
      </p:grpSp>
      <p:sp>
        <p:nvSpPr>
          <p:cNvPr id="17" name="文本占位符 6">
            <a:extLst>
              <a:ext uri="{FF2B5EF4-FFF2-40B4-BE49-F238E27FC236}">
                <a16:creationId xmlns:a16="http://schemas.microsoft.com/office/drawing/2014/main" id="{C1884092-0D96-4717-A4DE-27601E4DC7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86951" y="4033467"/>
            <a:ext cx="10779539" cy="588643"/>
          </a:xfrm>
          <a:prstGeom prst="rect">
            <a:avLst/>
          </a:prstGeom>
        </p:spPr>
        <p:txBody>
          <a:bodyPr anchor="t"/>
          <a:lstStyle>
            <a:lvl1pPr marL="285750" indent="-285750" algn="l">
              <a:lnSpc>
                <a:spcPct val="100000"/>
              </a:lnSpc>
              <a:buFont typeface="Arial" charset="0"/>
              <a:buChar char="•"/>
              <a:defRPr sz="1400" b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  <a:lvl2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2pPr>
            <a:lvl3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3pPr>
            <a:lvl4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4pPr>
            <a:lvl5pPr algn="ctr">
              <a:defRPr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5pPr>
          </a:lstStyle>
          <a:p>
            <a:pPr lvl="0"/>
            <a:r>
              <a:rPr kumimoji="1" lang="zh-TW" altLang="en-US"/>
              <a:t>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915169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2708" y="32963"/>
            <a:ext cx="10849205" cy="62068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DC776E-97E8-4B29-8045-E11F58CD54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299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1398" y="673849"/>
            <a:ext cx="10849205" cy="620688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91EB920-8E6B-40B0-9568-6AE6459971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F5FD16B-B2FD-4374-BD43-28E3112DB6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A0AA0C5-3C41-46BA-B82A-953B6AF94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9056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4280439-E0AE-49A4-A33F-B7BED51996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230BDEC-2CAE-4936-9BEF-66813D086B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01A2CA5-8132-45BC-960E-26106F7DCE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67702F-7606-47D4-954F-6E651492164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DAA30A-6AD7-427F-AD55-FA704A1797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655655-8560-4F25-BD78-639DDB377D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0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5F9392-20C0-40DB-9336-1CC1BBBD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0FEE33-9476-4BFF-9973-D9DE713EAC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CF085C-785A-4CDA-8A4D-88F52BD562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25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1398" y="673849"/>
            <a:ext cx="10849205" cy="620688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1981200"/>
            <a:ext cx="10363200" cy="4114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7A99C39-2325-488E-B563-8A5A4F14C0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277DDF-3E89-471D-86BB-40DE830EDD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A41F31E-DF58-418B-8F18-2880B21EB8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3542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DF16AF7-1F5B-4037-AB8A-BCEB0F2AC0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C66467-33C9-4FEC-913A-CAB0CE8509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5D7F2D-2D4D-49E0-A60A-2185C6C7E4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4039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1846D7-2CEA-44BE-B0F4-5D23AA9A8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398" y="673849"/>
            <a:ext cx="10849205" cy="620688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BB0ADE5D-B93D-49A7-A68C-F8C2D8D0AB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/>
          <a:lstStyle/>
          <a:p>
            <a:fld id="{F5887DB0-9846-4441-8CD1-50D31F1E1670}" type="datetimeFigureOut">
              <a:rPr lang="zh-TW" altLang="en-US" smtClean="0"/>
              <a:t>2025/9/12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2684630-4DC7-4CFE-B211-9B350786D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FB1F416-2517-4AD0-AEB7-3DD16435F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395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406A79D-5E41-4EB7-B834-BCDF003B0333}"/>
              </a:ext>
            </a:extLst>
          </p:cNvPr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587572C-46F7-4441-A044-22676244EDF8}"/>
              </a:ext>
            </a:extLst>
          </p:cNvPr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969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DB458D4B-107B-4EC0-B1FF-A20EDF87D065}"/>
              </a:ext>
            </a:extLst>
          </p:cNvPr>
          <p:cNvSpPr/>
          <p:nvPr/>
        </p:nvSpPr>
        <p:spPr>
          <a:xfrm>
            <a:off x="0" y="0"/>
            <a:ext cx="12192000" cy="6646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E4566F2B-0B10-4E75-A604-14F62569AF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71398" y="43974"/>
            <a:ext cx="10849205" cy="6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A33C2D6-1674-435C-8377-A4C04461095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664619" y="6525344"/>
            <a:ext cx="52738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" panose="02020603050405020304" pitchFamily="18" charset="0"/>
              </a:defRPr>
            </a:lvl1pPr>
          </a:lstStyle>
          <a:p>
            <a:fld id="{2DCF1E48-76C8-4840-9869-DBD9D2D35EE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AB8C8FC-46F3-433E-BBD7-DE7DFAC2DA63}"/>
              </a:ext>
            </a:extLst>
          </p:cNvPr>
          <p:cNvSpPr/>
          <p:nvPr/>
        </p:nvSpPr>
        <p:spPr>
          <a:xfrm>
            <a:off x="0" y="-53162"/>
            <a:ext cx="12192000" cy="973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B01437B3-B756-4353-9443-CF3578F044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398" y="673849"/>
            <a:ext cx="10849205" cy="6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" pitchFamily="18" charset="0"/>
                <a:ea typeface="Taipei" charset="-120"/>
              </a:defRPr>
            </a:lvl9pPr>
          </a:lstStyle>
          <a:p>
            <a:r>
              <a:rPr lang="en-US" altLang="zh-TW" sz="2800" kern="0"/>
              <a:t>Click to edit Master title style</a:t>
            </a:r>
            <a:endParaRPr lang="en-US" altLang="zh-TW" sz="2800" kern="0" dirty="0"/>
          </a:p>
        </p:txBody>
      </p:sp>
    </p:spTree>
    <p:extLst>
      <p:ext uri="{BB962C8B-B14F-4D97-AF65-F5344CB8AC3E}">
        <p14:creationId xmlns:p14="http://schemas.microsoft.com/office/powerpoint/2010/main" val="320220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28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" pitchFamily="18" charset="0"/>
          <a:ea typeface="Taipei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3587174" y="3570771"/>
            <a:ext cx="526297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孫以瀚</a:t>
            </a:r>
            <a:endParaRPr lang="en-US" altLang="zh-TW" sz="28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中研院分生所</a:t>
            </a:r>
            <a:endParaRPr lang="en-US" altLang="zh-TW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TW" sz="2400" dirty="0">
                <a:solidFill>
                  <a:schemeClr val="bg1"/>
                </a:solidFill>
              </a:rPr>
              <a:t>2025.09.19</a:t>
            </a:r>
          </a:p>
          <a:p>
            <a:pPr algn="ctr"/>
            <a:r>
              <a:rPr lang="zh-TW" altLang="en-US" sz="2400" dirty="0">
                <a:solidFill>
                  <a:schemeClr val="bg1"/>
                </a:solidFill>
                <a:latin typeface="+mn-ea"/>
              </a:rPr>
              <a:t>國科會生命科學新進教師學者研習營 </a:t>
            </a:r>
          </a:p>
        </p:txBody>
      </p:sp>
      <p:sp>
        <p:nvSpPr>
          <p:cNvPr id="7" name="文字版面配置區 6">
            <a:extLst>
              <a:ext uri="{FF2B5EF4-FFF2-40B4-BE49-F238E27FC236}">
                <a16:creationId xmlns:a16="http://schemas.microsoft.com/office/drawing/2014/main" id="{7C648C7A-57CF-4D59-B7CF-67DD3D0FC9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73897" y="1604269"/>
            <a:ext cx="10897385" cy="813747"/>
          </a:xfrm>
        </p:spPr>
        <p:txBody>
          <a:bodyPr/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學術倫理與研究誠信：避免論文與研究爭議</a:t>
            </a:r>
          </a:p>
        </p:txBody>
      </p:sp>
    </p:spTree>
    <p:extLst>
      <p:ext uri="{BB962C8B-B14F-4D97-AF65-F5344CB8AC3E}">
        <p14:creationId xmlns:p14="http://schemas.microsoft.com/office/powerpoint/2010/main" val="1285598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DF0F00FC-78D8-4135-ACF4-32C5F33F81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學術倫理規範的核心精神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A59D0F1-48AB-4F52-810B-6B0BC380FB63}"/>
              </a:ext>
            </a:extLst>
          </p:cNvPr>
          <p:cNvSpPr txBox="1"/>
          <p:nvPr/>
        </p:nvSpPr>
        <p:spPr>
          <a:xfrm flipH="1">
            <a:off x="659004" y="1007530"/>
            <a:ext cx="1035862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不可欺騙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造假、變造 </a:t>
            </a:r>
            <a:r>
              <a:rPr lang="en-US" altLang="zh-TW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數據、學歷、</a:t>
            </a:r>
            <a:r>
              <a:rPr lang="en-US" altLang="zh-TW" sz="24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IRB</a:t>
            </a:r>
            <a:r>
              <a:rPr lang="en-US" altLang="zh-TW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研究方法、實驗條件、數據應忠實呈現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讓他人可以複製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可重複性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可以爛，不可以騙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爛，可以檢驗判斷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;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騙，不易檢驗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研究進展，奠基於互信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數據的篩選、處理程序與標準都應忠實呈現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適當的對照組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避免欺騙自己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實驗記錄與原始數據要保存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不應不當獲取學術成果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抄襲、重複發表、代寫、買賣論文、操弄審查、不當署名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別人的貢獻應該要註明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合作者、助理、引用文獻、核心設施、研究設備材料場所、資金、指導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8289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8FE9F7CF-E41A-4093-82F6-B36E6BE236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5880692" cy="529569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常見的學倫問題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BEC6BB6-1A4A-4162-98E9-40FAC3BCD233}"/>
              </a:ext>
            </a:extLst>
          </p:cNvPr>
          <p:cNvSpPr txBox="1"/>
          <p:nvPr/>
        </p:nvSpPr>
        <p:spPr>
          <a:xfrm flipH="1">
            <a:off x="649765" y="1316007"/>
            <a:ext cx="588069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Fabrication 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造假 </a:t>
            </a:r>
            <a:r>
              <a:rPr lang="en-US" altLang="zh-TW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無中生有</a:t>
            </a:r>
            <a:r>
              <a:rPr lang="en-US" altLang="zh-TW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Falsification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 變造 </a:t>
            </a:r>
            <a:r>
              <a:rPr lang="en-US" altLang="zh-TW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改變</a:t>
            </a:r>
            <a:r>
              <a:rPr lang="en-US" altLang="zh-TW" sz="2400" b="1" dirty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Plagiarism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 抄襲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 抄襲他人</a:t>
            </a: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未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發表之作品 </a:t>
            </a:r>
            <a:r>
              <a:rPr lang="zh-TW" altLang="zh-TW" sz="2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（審查中的論文或計劃）</a:t>
            </a:r>
            <a:r>
              <a:rPr lang="zh-TW" altLang="en-US" sz="2400" dirty="0"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做為自己創作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Plagiarism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 抄襲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 抄襲他人</a:t>
            </a: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已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發表之作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代寫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買賣論文、論文工廠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操弄審查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重複發表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自我抄襲</a:t>
            </a:r>
            <a:endParaRPr lang="en-US" altLang="zh-TW" sz="2400" b="1" dirty="0">
              <a:solidFill>
                <a:srgbClr val="00B0F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一稿兩投、一魚兩吃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</a:rPr>
              <a:t>以已完成的研究成果當成要進行的研究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zh-TW" altLang="en-US" sz="2400" b="1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52ACF8A-C389-48B6-9DD6-19C15F3A5E7D}"/>
              </a:ext>
            </a:extLst>
          </p:cNvPr>
          <p:cNvSpPr txBox="1"/>
          <p:nvPr/>
        </p:nvSpPr>
        <p:spPr>
          <a:xfrm>
            <a:off x="11465960" y="2034283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5" name="右大括弧 4">
            <a:extLst>
              <a:ext uri="{FF2B5EF4-FFF2-40B4-BE49-F238E27FC236}">
                <a16:creationId xmlns:a16="http://schemas.microsoft.com/office/drawing/2014/main" id="{9014E3F7-3DE1-4B70-A81D-79D6DACA8AC8}"/>
              </a:ext>
            </a:extLst>
          </p:cNvPr>
          <p:cNvSpPr/>
          <p:nvPr/>
        </p:nvSpPr>
        <p:spPr>
          <a:xfrm>
            <a:off x="5146818" y="1435589"/>
            <a:ext cx="136634" cy="735724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51E7B6D-CCEC-4A0A-8E86-D176425587AC}"/>
              </a:ext>
            </a:extLst>
          </p:cNvPr>
          <p:cNvSpPr txBox="1"/>
          <p:nvPr/>
        </p:nvSpPr>
        <p:spPr>
          <a:xfrm flipH="1">
            <a:off x="5462126" y="1572618"/>
            <a:ext cx="4046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誤導他人的研究，影響深遠</a:t>
            </a:r>
          </a:p>
        </p:txBody>
      </p:sp>
      <p:sp>
        <p:nvSpPr>
          <p:cNvPr id="8" name="右大括弧 7">
            <a:extLst>
              <a:ext uri="{FF2B5EF4-FFF2-40B4-BE49-F238E27FC236}">
                <a16:creationId xmlns:a16="http://schemas.microsoft.com/office/drawing/2014/main" id="{5E737A8D-CD87-4E37-ACB5-6A42DD1C037F}"/>
              </a:ext>
            </a:extLst>
          </p:cNvPr>
          <p:cNvSpPr/>
          <p:nvPr/>
        </p:nvSpPr>
        <p:spPr>
          <a:xfrm>
            <a:off x="6812449" y="3429000"/>
            <a:ext cx="172813" cy="2820971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F635E58-04CA-42CE-87F7-695953DFAFAB}"/>
              </a:ext>
            </a:extLst>
          </p:cNvPr>
          <p:cNvSpPr txBox="1"/>
          <p:nvPr/>
        </p:nvSpPr>
        <p:spPr>
          <a:xfrm flipH="1">
            <a:off x="7201267" y="4305308"/>
            <a:ext cx="4431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個人不當獲利，影響學術風氣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信任、公平</a:t>
            </a:r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、研究資源分配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6F0F36DA-16C0-4EE0-BB80-104F0F6EEFA7}"/>
              </a:ext>
            </a:extLst>
          </p:cNvPr>
          <p:cNvSpPr txBox="1"/>
          <p:nvPr/>
        </p:nvSpPr>
        <p:spPr>
          <a:xfrm>
            <a:off x="6750639" y="247015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zh-TW" sz="24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傷害他人</a:t>
            </a:r>
            <a:r>
              <a:rPr lang="zh-TW" altLang="en-US" sz="24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400" dirty="0">
                <a:solidFill>
                  <a:srgbClr val="FF0000"/>
                </a:solidFill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r>
              <a:rPr lang="zh-TW" altLang="en-US" sz="24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違背審查倫理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39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>
          <a:xfrm>
            <a:off x="659003" y="258233"/>
            <a:ext cx="7070867" cy="529569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誰可能違反學務倫理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?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 為什麼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  <a:cs typeface="Calibri" panose="020F0502020204030204" pitchFamily="34" charset="0"/>
              </a:rPr>
              <a:t>?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  <a:cs typeface="Calibri" panose="020F0502020204030204" pitchFamily="34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687A19C-F532-41EF-8506-D7042D9DA8E2}"/>
              </a:ext>
            </a:extLst>
          </p:cNvPr>
          <p:cNvSpPr txBox="1"/>
          <p:nvPr/>
        </p:nvSpPr>
        <p:spPr>
          <a:xfrm flipH="1">
            <a:off x="659003" y="1424539"/>
            <a:ext cx="753898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自認為是對的，只是實驗尚未能證明 </a:t>
            </a:r>
            <a:r>
              <a:rPr lang="en-US" altLang="zh-TW" sz="2400" dirty="0">
                <a:latin typeface="Times New Roman" panose="02020603050405020304" pitchFamily="18" charset="0"/>
              </a:rPr>
              <a:t>=&gt; </a:t>
            </a:r>
            <a:r>
              <a:rPr lang="zh-TW" altLang="en-US" sz="2400" dirty="0">
                <a:latin typeface="Times New Roman" panose="02020603050405020304" pitchFamily="18" charset="0"/>
              </a:rPr>
              <a:t>捏造結果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名學者</a:t>
            </a:r>
            <a:r>
              <a:rPr lang="en-US" altLang="zh-TW" sz="2400" dirty="0">
                <a:latin typeface="Times New Roman" panose="02020603050405020304" pitchFamily="18" charset="0"/>
              </a:rPr>
              <a:t>:  </a:t>
            </a:r>
            <a:r>
              <a:rPr lang="zh-TW" altLang="en-US" sz="2400" dirty="0">
                <a:latin typeface="Times New Roman" panose="02020603050405020304" pitchFamily="18" charset="0"/>
              </a:rPr>
              <a:t>維持名聲</a:t>
            </a:r>
            <a:r>
              <a:rPr lang="en-US" altLang="zh-TW" sz="2400" dirty="0">
                <a:latin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</a:rPr>
              <a:t>名聲帶來的壓力</a:t>
            </a:r>
            <a:r>
              <a:rPr lang="en-US" altLang="zh-TW" sz="2400" dirty="0">
                <a:latin typeface="Times New Roman" panose="02020603050405020304" pitchFamily="18" charset="0"/>
              </a:rPr>
              <a:t>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年輕學者</a:t>
            </a:r>
            <a:r>
              <a:rPr lang="en-US" altLang="zh-TW" sz="2400" dirty="0">
                <a:latin typeface="Times New Roman" panose="02020603050405020304" pitchFamily="18" charset="0"/>
              </a:rPr>
              <a:t>:</a:t>
            </a:r>
            <a:r>
              <a:rPr lang="zh-TW" altLang="en-US" sz="2400" dirty="0">
                <a:latin typeface="Times New Roman" panose="02020603050405020304" pitchFamily="18" charset="0"/>
              </a:rPr>
              <a:t> 力求生存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經濟利益 </a:t>
            </a:r>
            <a:r>
              <a:rPr lang="en-US" altLang="zh-TW" sz="2400" dirty="0">
                <a:latin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</a:rPr>
              <a:t>藥物開發</a:t>
            </a:r>
            <a:r>
              <a:rPr lang="en-US" altLang="zh-TW" sz="2400" dirty="0">
                <a:latin typeface="Times New Roman" panose="02020603050405020304" pitchFamily="18" charset="0"/>
              </a:rPr>
              <a:t>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學生</a:t>
            </a:r>
            <a:r>
              <a:rPr lang="en-US" altLang="zh-TW" sz="2400" dirty="0">
                <a:latin typeface="Times New Roman" panose="02020603050405020304" pitchFamily="18" charset="0"/>
              </a:rPr>
              <a:t>/</a:t>
            </a:r>
            <a:r>
              <a:rPr lang="zh-TW" altLang="en-US" sz="2400" dirty="0">
                <a:latin typeface="Times New Roman" panose="02020603050405020304" pitchFamily="18" charset="0"/>
              </a:rPr>
              <a:t>博後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要畢業、找工作的壓力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來自老師的壓力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期刊</a:t>
            </a:r>
            <a:r>
              <a:rPr lang="en-US" altLang="zh-TW" sz="2400" dirty="0">
                <a:latin typeface="Times New Roman" panose="02020603050405020304" pitchFamily="18" charset="0"/>
              </a:rPr>
              <a:t>revision </a:t>
            </a:r>
            <a:r>
              <a:rPr lang="zh-TW" altLang="en-US" sz="2400" dirty="0">
                <a:latin typeface="Times New Roman" panose="02020603050405020304" pitchFamily="18" charset="0"/>
              </a:rPr>
              <a:t>的要求 </a:t>
            </a:r>
            <a:r>
              <a:rPr lang="en-US" altLang="zh-TW" sz="2400" dirty="0">
                <a:latin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</a:rPr>
              <a:t>只差一個</a:t>
            </a:r>
            <a:r>
              <a:rPr lang="en-US" altLang="zh-TW" sz="2400" dirty="0">
                <a:latin typeface="Times New Roman" panose="02020603050405020304" pitchFamily="18" charset="0"/>
              </a:rPr>
              <a:t>data</a:t>
            </a:r>
            <a:r>
              <a:rPr lang="zh-TW" altLang="en-US" sz="2400" dirty="0">
                <a:latin typeface="Times New Roman" panose="02020603050405020304" pitchFamily="18" charset="0"/>
              </a:rPr>
              <a:t>就上</a:t>
            </a:r>
            <a:r>
              <a:rPr lang="en-US" altLang="zh-TW" sz="2400" i="1" dirty="0">
                <a:latin typeface="Times New Roman" panose="02020603050405020304" pitchFamily="18" charset="0"/>
              </a:rPr>
              <a:t>Nature</a:t>
            </a:r>
            <a:r>
              <a:rPr lang="en-US" altLang="zh-TW" sz="2400" dirty="0">
                <a:latin typeface="Times New Roman" panose="02020603050405020304" pitchFamily="18" charset="0"/>
              </a:rPr>
              <a:t>)</a:t>
            </a:r>
            <a:endParaRPr lang="zh-TW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129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19FA24CA-674E-4B77-9CC7-BF0476E380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3" y="258233"/>
            <a:ext cx="6357813" cy="529569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重視實驗室文化培養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1A31C03-94DB-4712-9141-083F34D4BEEE}"/>
              </a:ext>
            </a:extLst>
          </p:cNvPr>
          <p:cNvSpPr txBox="1"/>
          <p:nvPr/>
        </p:nvSpPr>
        <p:spPr>
          <a:xfrm>
            <a:off x="659003" y="1152122"/>
            <a:ext cx="10342673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重視實驗室文化培養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多與學生討論</a:t>
            </a:r>
            <a:r>
              <a:rPr lang="en-US" altLang="zh-TW" sz="2400" dirty="0"/>
              <a:t>(</a:t>
            </a:r>
            <a:r>
              <a:rPr lang="zh-TW" altLang="en-US" sz="2400" dirty="0"/>
              <a:t>一對一、</a:t>
            </a:r>
            <a:r>
              <a:rPr lang="en-US" altLang="zh-TW" sz="2400" dirty="0"/>
              <a:t>lab meeting)</a:t>
            </a:r>
            <a:r>
              <a:rPr lang="zh-TW" altLang="en-US" sz="2400" dirty="0"/>
              <a:t>，鼓勵學生發表意見</a:t>
            </a:r>
            <a:endParaRPr lang="en-US" altLang="zh-TW" sz="2400" dirty="0"/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要盡量看原始數據，不要只看</a:t>
            </a:r>
            <a:r>
              <a:rPr lang="en-US" altLang="zh-TW" sz="2400" dirty="0"/>
              <a:t>final assembled </a:t>
            </a:r>
            <a:r>
              <a:rPr lang="zh-TW" altLang="en-US" sz="2400" dirty="0"/>
              <a:t>圖表，要了解實驗細節，觀察學生的操作</a:t>
            </a:r>
            <a:endParaRPr lang="en-US" altLang="zh-TW" sz="2400" dirty="0"/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容忍非預期的結果</a:t>
            </a:r>
            <a:r>
              <a:rPr lang="en-US" altLang="zh-TW" sz="2400" dirty="0"/>
              <a:t>(</a:t>
            </a:r>
            <a:r>
              <a:rPr lang="zh-TW" altLang="en-US" sz="2400" dirty="0"/>
              <a:t>先確定實驗操作是否正確可靠</a:t>
            </a:r>
            <a:r>
              <a:rPr lang="en-US" altLang="zh-TW" sz="2400" dirty="0"/>
              <a:t>)</a:t>
            </a:r>
            <a:r>
              <a:rPr lang="zh-TW" altLang="en-US" sz="2400" dirty="0"/>
              <a:t>，</a:t>
            </a:r>
            <a:r>
              <a:rPr lang="en-US" altLang="zh-TW" sz="2400" dirty="0"/>
              <a:t>keep an open mind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強調</a:t>
            </a:r>
            <a:r>
              <a:rPr lang="en-US" altLang="zh-TW" sz="2400" dirty="0"/>
              <a:t>control</a:t>
            </a:r>
            <a:r>
              <a:rPr lang="zh-TW" altLang="en-US" sz="2400" dirty="0"/>
              <a:t>的邏輯及重要性</a:t>
            </a:r>
            <a:endParaRPr lang="en-US" altLang="zh-TW" sz="2400" dirty="0"/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實驗室內部溝通良好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很多學倫案都是內部檢舉</a:t>
            </a:r>
            <a:r>
              <a:rPr lang="en-US" altLang="zh-TW" sz="2400" dirty="0">
                <a:latin typeface="+mn-ea"/>
              </a:rPr>
              <a:t>)</a:t>
            </a:r>
            <a:r>
              <a:rPr lang="zh-TW" altLang="en-US" sz="2400" dirty="0">
                <a:latin typeface="+mn-ea"/>
              </a:rPr>
              <a:t> 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避免內部競爭，鼓勵合作、互相幫忙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建立學長姐帶學弟妹的傳統，教學相長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說明清楚對學生及</a:t>
            </a:r>
            <a:r>
              <a:rPr lang="en-US" altLang="zh-TW" sz="2400" dirty="0"/>
              <a:t>project</a:t>
            </a:r>
            <a:r>
              <a:rPr lang="zh-TW" altLang="en-US" sz="2400" dirty="0">
                <a:latin typeface="+mn-ea"/>
              </a:rPr>
              <a:t>的期望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未來發表時的作者序</a:t>
            </a:r>
            <a:endParaRPr lang="en-US" altLang="zh-TW" sz="2400" dirty="0">
              <a:latin typeface="+mn-ea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所有參與者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包括核心設施</a:t>
            </a:r>
            <a:r>
              <a:rPr lang="en-US" altLang="zh-TW" sz="2400" dirty="0">
                <a:latin typeface="+mn-ea"/>
              </a:rPr>
              <a:t>)</a:t>
            </a:r>
            <a:r>
              <a:rPr lang="zh-TW" altLang="en-US" sz="2400" dirty="0">
                <a:latin typeface="+mn-ea"/>
              </a:rPr>
              <a:t>的貢獻均應註明 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作者、致謝</a:t>
            </a:r>
            <a:r>
              <a:rPr lang="en-US" altLang="zh-TW" sz="2400" dirty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1585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1FB3B43-5771-4142-8EE0-E76A223A7EF0}"/>
              </a:ext>
            </a:extLst>
          </p:cNvPr>
          <p:cNvSpPr txBox="1"/>
          <p:nvPr/>
        </p:nvSpPr>
        <p:spPr>
          <a:xfrm>
            <a:off x="252413" y="1441634"/>
            <a:ext cx="11218762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老師不只為了自己生存，更重要是培育人才 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雙贏</a:t>
            </a:r>
            <a:r>
              <a:rPr lang="en-US" altLang="zh-TW" sz="2400" dirty="0">
                <a:latin typeface="+mn-ea"/>
              </a:rPr>
              <a:t>)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容許嘗試犯錯，培養獨立思考的將才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因材施教 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不是每個學生都會成為科學家</a:t>
            </a:r>
            <a:r>
              <a:rPr lang="en-US" altLang="zh-TW" sz="2400" dirty="0">
                <a:latin typeface="+mn-ea"/>
              </a:rPr>
              <a:t>)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老師的態度風格會影響學生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多跟學生討論，說明研究的邏輯及策略，也包括對科學的看法 </a:t>
            </a:r>
            <a:r>
              <a:rPr lang="en-US" altLang="zh-TW" sz="2400" dirty="0"/>
              <a:t>(</a:t>
            </a:r>
            <a:r>
              <a:rPr lang="zh-TW" altLang="en-US" sz="2400" dirty="0"/>
              <a:t>品味</a:t>
            </a:r>
            <a:r>
              <a:rPr lang="en-US" altLang="zh-TW" sz="2400" dirty="0"/>
              <a:t>)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鼓勵向外尋求幫助，鼓勵合作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指責學生，盡量勿當眾</a:t>
            </a:r>
            <a:endParaRPr lang="en-US" altLang="zh-TW" sz="2400" dirty="0"/>
          </a:p>
          <a:p>
            <a:pPr lvl="1">
              <a:spcBef>
                <a:spcPts val="1200"/>
              </a:spcBef>
            </a:pPr>
            <a:endParaRPr lang="en-US" altLang="zh-TW" sz="2400" dirty="0">
              <a:latin typeface="+mn-ea"/>
            </a:endParaRPr>
          </a:p>
        </p:txBody>
      </p:sp>
      <p:sp>
        <p:nvSpPr>
          <p:cNvPr id="5" name="文字版面配置區 1">
            <a:extLst>
              <a:ext uri="{FF2B5EF4-FFF2-40B4-BE49-F238E27FC236}">
                <a16:creationId xmlns:a16="http://schemas.microsoft.com/office/drawing/2014/main" id="{31677E20-9018-47F5-9342-B3E86D7A2A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8813" y="258763"/>
            <a:ext cx="6743014" cy="528637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重視學生的培育</a:t>
            </a:r>
          </a:p>
        </p:txBody>
      </p:sp>
    </p:spTree>
    <p:extLst>
      <p:ext uri="{BB962C8B-B14F-4D97-AF65-F5344CB8AC3E}">
        <p14:creationId xmlns:p14="http://schemas.microsoft.com/office/powerpoint/2010/main" val="543387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B4706D2-F761-4862-9700-201FD77A8490}"/>
              </a:ext>
            </a:extLst>
          </p:cNvPr>
          <p:cNvSpPr txBox="1"/>
          <p:nvPr/>
        </p:nvSpPr>
        <p:spPr>
          <a:xfrm>
            <a:off x="658813" y="1170115"/>
            <a:ext cx="10814311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保留所有原始資料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所有</a:t>
            </a:r>
            <a:r>
              <a:rPr lang="en-US" altLang="zh-TW" sz="2400" dirty="0"/>
              <a:t>raw data </a:t>
            </a:r>
            <a:r>
              <a:rPr lang="zh-TW" altLang="en-US" sz="2400" dirty="0">
                <a:latin typeface="+mn-ea"/>
              </a:rPr>
              <a:t>保存多份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老師掌握一份，雲端儲存一份、實驗者一份</a:t>
            </a:r>
            <a:r>
              <a:rPr lang="en-US" altLang="zh-TW" sz="2400" dirty="0">
                <a:latin typeface="+mn-ea"/>
              </a:rPr>
              <a:t>)</a:t>
            </a:r>
            <a:r>
              <a:rPr lang="zh-TW" altLang="en-US" sz="2400" dirty="0">
                <a:latin typeface="+mn-ea"/>
              </a:rPr>
              <a:t>，不可更改，隔幾年就再複製一次。</a:t>
            </a:r>
            <a:endParaRPr lang="en-US" altLang="zh-TW" sz="2400" dirty="0">
              <a:latin typeface="+mn-ea"/>
            </a:endParaRP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萬一將來捲入學倫案件，可以自證清白。</a:t>
            </a:r>
            <a:endParaRPr lang="en-US" altLang="zh-TW" sz="2400" dirty="0">
              <a:latin typeface="+mn-ea"/>
            </a:endParaRP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投稿時需要。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每一實驗的結果存一檔案夾，每一檔案名包含日期、實驗、實驗者，避免混淆。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檔案數目龐大，又很類似，容易混淆</a:t>
            </a:r>
            <a:r>
              <a:rPr lang="en-US" altLang="zh-TW" sz="2400" dirty="0">
                <a:latin typeface="+mn-ea"/>
              </a:rPr>
              <a:t>)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所有檔案複製至另一檔案夾之後，才可進行資料處理，不回到</a:t>
            </a:r>
            <a:r>
              <a:rPr lang="en-US" altLang="zh-TW" sz="2400" dirty="0"/>
              <a:t>raw</a:t>
            </a:r>
            <a:r>
              <a:rPr lang="zh-TW" altLang="en-US" sz="2400" dirty="0">
                <a:latin typeface="+mn-ea"/>
              </a:rPr>
              <a:t>資料檔。</a:t>
            </a:r>
            <a:endParaRPr lang="en-US" altLang="zh-TW" sz="2400" dirty="0">
              <a:latin typeface="+mn-ea"/>
            </a:endParaRP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n-ea"/>
              </a:rPr>
              <a:t>包括修改學生的報告及論文，保留所有版本</a:t>
            </a:r>
          </a:p>
        </p:txBody>
      </p:sp>
      <p:sp>
        <p:nvSpPr>
          <p:cNvPr id="5" name="文字版面配置區 1">
            <a:extLst>
              <a:ext uri="{FF2B5EF4-FFF2-40B4-BE49-F238E27FC236}">
                <a16:creationId xmlns:a16="http://schemas.microsoft.com/office/drawing/2014/main" id="{E9E67896-7977-44FE-87F0-99949EDE21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8813" y="258763"/>
            <a:ext cx="6916269" cy="528637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保留所有原始資料及實驗記錄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9BC35E26-B85A-4F44-8BED-EABDC041E2D6}"/>
              </a:ext>
            </a:extLst>
          </p:cNvPr>
          <p:cNvSpPr txBox="1"/>
          <p:nvPr/>
        </p:nvSpPr>
        <p:spPr>
          <a:xfrm>
            <a:off x="731330" y="5139143"/>
            <a:ext cx="8071440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/>
              <a:t>做好實驗記錄</a:t>
            </a:r>
            <a:endParaRPr lang="en-US" altLang="zh-TW" sz="2400" dirty="0"/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完整詳細的紀錄實驗的目的、重要參數、結果、解讀</a:t>
            </a:r>
            <a:endParaRPr lang="en-US" altLang="zh-TW" sz="2400" dirty="0"/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妥善保存</a:t>
            </a:r>
          </a:p>
        </p:txBody>
      </p:sp>
    </p:spTree>
    <p:extLst>
      <p:ext uri="{BB962C8B-B14F-4D97-AF65-F5344CB8AC3E}">
        <p14:creationId xmlns:p14="http://schemas.microsoft.com/office/powerpoint/2010/main" val="3257378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D419009A-887A-4851-AAA4-2E3AE787C2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學生的學位論文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0C8979C-F628-4305-930C-4FE455D7FCD1}"/>
              </a:ext>
            </a:extLst>
          </p:cNvPr>
          <p:cNvSpPr txBox="1"/>
          <p:nvPr/>
        </p:nvSpPr>
        <p:spPr>
          <a:xfrm flipH="1">
            <a:off x="659003" y="1405289"/>
            <a:ext cx="1023679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老師指導學生的研究</a:t>
            </a:r>
            <a:r>
              <a:rPr lang="en-US" altLang="zh-TW" sz="2400" dirty="0"/>
              <a:t>(</a:t>
            </a:r>
            <a:r>
              <a:rPr lang="zh-TW" altLang="en-US" sz="2400" dirty="0"/>
              <a:t>構想、執行過程、論文寫作</a:t>
            </a:r>
            <a:r>
              <a:rPr lang="en-US" altLang="zh-TW" sz="2400" dirty="0"/>
              <a:t>)</a:t>
            </a:r>
            <a:r>
              <a:rPr lang="zh-TW" altLang="en-US" sz="2400" dirty="0"/>
              <a:t>，應視為學生學位論文的</a:t>
            </a:r>
            <a:r>
              <a:rPr lang="zh-TW" altLang="en-US" sz="2400" dirty="0">
                <a:solidFill>
                  <a:srgbClr val="FF0000"/>
                </a:solidFill>
              </a:rPr>
              <a:t>共同作者</a:t>
            </a:r>
            <a:r>
              <a:rPr lang="zh-TW" altLang="en-US" sz="2400" dirty="0"/>
              <a:t>。</a:t>
            </a:r>
            <a:endParaRPr lang="en-US" altLang="zh-TW" sz="2400" dirty="0"/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/>
              <a:t>學生學位論文的初稿及</a:t>
            </a:r>
            <a:r>
              <a:rPr lang="zh-TW" altLang="en-US" sz="2400" dirty="0">
                <a:solidFill>
                  <a:srgbClr val="FF0000"/>
                </a:solidFill>
              </a:rPr>
              <a:t>所有修訂版本</a:t>
            </a:r>
            <a:r>
              <a:rPr lang="zh-TW" altLang="en-US" sz="2400" dirty="0"/>
              <a:t>，建議</a:t>
            </a:r>
            <a:r>
              <a:rPr kumimoji="0" lang="zh-TW" altLang="en-US" sz="2400" i="0" u="none" strike="noStrike" cap="none" normalizeH="0" baseline="0" dirty="0">
                <a:ln>
                  <a:noFill/>
                </a:ln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均應</a:t>
            </a:r>
            <a:r>
              <a:rPr kumimoji="0" lang="zh-TW" altLang="en-US" sz="24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保存</a:t>
            </a:r>
            <a:r>
              <a:rPr kumimoji="0" lang="en-US" altLang="zh-TW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zh-TW" altLang="en-US" sz="2400" i="0" u="none" strike="noStrike" cap="none" normalizeH="0" baseline="0" dirty="0">
                <a:ln>
                  <a:noFill/>
                </a:ln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含各版本原始日期，及修改紀錄</a:t>
            </a:r>
            <a:r>
              <a:rPr kumimoji="0" lang="en-US" altLang="zh-TW" sz="24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zh-TW" altLang="en-US" sz="2400" i="0" u="none" strike="noStrike" cap="none" normalizeH="0" baseline="0" dirty="0">
                <a:ln>
                  <a:noFill/>
                </a:ln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，以釐清學生及指導老師分別的貢獻。</a:t>
            </a:r>
            <a:endParaRPr kumimoji="0" lang="en-US" altLang="zh-TW" sz="2400" i="0" u="none" strike="noStrike" cap="none" normalizeH="0" baseline="0" dirty="0">
              <a:ln>
                <a:noFill/>
              </a:ln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</a:rPr>
              <a:t>計畫或論文使用學生學位論文內容，應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註明</a:t>
            </a:r>
            <a:r>
              <a:rPr lang="zh-TW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</a:rPr>
              <a:t>(in Acknowledgement, This report is based on (</a:t>
            </a:r>
            <a:r>
              <a:rPr lang="zh-TW" altLang="en-US" sz="2400" dirty="0">
                <a:latin typeface="Times New Roman" panose="02020603050405020304" pitchFamily="18" charset="0"/>
              </a:rPr>
              <a:t>依據或衍生自</a:t>
            </a:r>
            <a:r>
              <a:rPr lang="en-US" altLang="zh-TW" sz="2400" dirty="0">
                <a:latin typeface="Times New Roman" panose="02020603050405020304" pitchFamily="18" charset="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</a:rPr>
              <a:t>XXX’s Ph.D. thesis, 2024)</a:t>
            </a:r>
            <a:r>
              <a:rPr lang="zh-TW" altLang="en-US" sz="2400" dirty="0">
                <a:latin typeface="Times New Roman" panose="02020603050405020304" pitchFamily="18" charset="0"/>
              </a:rPr>
              <a:t>，學生的貢獻應清楚說明</a:t>
            </a:r>
            <a:r>
              <a:rPr lang="en-US" altLang="zh-TW" sz="2400" dirty="0">
                <a:latin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</a:rPr>
              <a:t>共同作者、致謝</a:t>
            </a:r>
            <a:r>
              <a:rPr lang="en-US" altLang="zh-TW" sz="2400" dirty="0">
                <a:latin typeface="Times New Roman" panose="02020603050405020304" pitchFamily="18" charset="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</a:rPr>
              <a:t>。</a:t>
            </a:r>
            <a:endParaRPr lang="en-US" altLang="zh-TW" sz="2400" dirty="0">
              <a:latin typeface="Times New Roman" panose="02020603050405020304" pitchFamily="18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寫學位論文時，為了要把整個研究完整說清楚，可能必須用到合作者的研究結果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，但應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清楚註明哪些貢獻來自於哪位合作者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: 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圖三的實驗由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XX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協助操作，圖四的結果來自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YY)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如果用到合作者的數據，應徵得合作者的同意，以免部分研究成果在未正式發表前先外洩。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1815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8154C5CB-1545-4E4A-AB93-E2ECC0F50B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6285806" cy="529569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合作者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不應未經同意而投稿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977B8BB-57DB-436F-9AC2-1400BE31A34B}"/>
              </a:ext>
            </a:extLst>
          </p:cNvPr>
          <p:cNvSpPr txBox="1"/>
          <p:nvPr/>
        </p:nvSpPr>
        <p:spPr>
          <a:xfrm flipH="1">
            <a:off x="659004" y="1354238"/>
            <a:ext cx="82070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學生把自己在實驗室的研究成果，未經老師同意即投稿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急著畢業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但老師覺得尚未完成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不懂行規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不滿老師對作者序的安排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與老師對研究結果解讀不同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6E9DECC9-DA89-4B67-8269-8DBF02B284B6}"/>
              </a:ext>
            </a:extLst>
          </p:cNvPr>
          <p:cNvSpPr txBox="1"/>
          <p:nvPr/>
        </p:nvSpPr>
        <p:spPr>
          <a:xfrm flipH="1">
            <a:off x="659004" y="3985246"/>
            <a:ext cx="1010545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作者列名及排序，需要協調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通訊作者的責任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如果學生與老師有爭執，可由學位論文進度委員會或口試委員幫忙協調</a:t>
            </a:r>
          </a:p>
        </p:txBody>
      </p:sp>
    </p:spTree>
    <p:extLst>
      <p:ext uri="{BB962C8B-B14F-4D97-AF65-F5344CB8AC3E}">
        <p14:creationId xmlns:p14="http://schemas.microsoft.com/office/powerpoint/2010/main" val="296873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319095B7-D8E3-4E4A-B012-5A0CBB038E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避免涉入抄襲與重複發表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0EDEE95-4871-4503-84F9-DAAA76E60803}"/>
              </a:ext>
            </a:extLst>
          </p:cNvPr>
          <p:cNvSpPr txBox="1"/>
          <p:nvPr/>
        </p:nvSpPr>
        <p:spPr>
          <a:xfrm flipH="1">
            <a:off x="659004" y="1068112"/>
            <a:ext cx="10689182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同一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研究結果</a:t>
            </a: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創新部分</a:t>
            </a: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，不應重複發表。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引用他人或自己已發表的著作內容，應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清楚註明出處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引用他人未發表之內容，應獲得對方之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書面同意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，且應註明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(personal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communication)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或列為共同作者。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同一研究成果在研究過程中的系列性文件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計畫、成果或進度報告、學位論文、研討會論文、期刊論文、網路檔案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彼此之間不應視為自我抄襲，因不涉及重複獲利。也無須自我引註。但應在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Acknowledgment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處註明本研究出自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衍生自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XX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學位論文，及受到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AAA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資助。著作目錄上應明確註明，以免誤為獨立著作，有重複獲利之虞。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學位論文後續部分或全部發表於期刊或專書，不算重複發表，但在著作目錄上應註明清楚，不應列為獨立著作。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研討會論文，如只有摘要，不包含實質內容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實際數據圖表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，無實質審查，雖列入手冊，不算重複發表，不應列入著作目錄。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96961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144BDE0F-9C18-401E-8149-4712B41810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合作者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B102ACE-DCD6-4FE5-BC6B-B62EC66ED5FB}"/>
              </a:ext>
            </a:extLst>
          </p:cNvPr>
          <p:cNvSpPr txBox="1"/>
          <p:nvPr/>
        </p:nvSpPr>
        <p:spPr>
          <a:xfrm flipH="1">
            <a:off x="659004" y="1005120"/>
            <a:ext cx="868469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將對方列名為共同作者、共同主持人，一定要徵得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書面同意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使用對方的資料、數據，一定要取得對方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書面同意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論文或計畫內容，應讓對方知悉並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書面同意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65BE434-0C1F-4BFA-9F92-BF94FDCFEF77}"/>
              </a:ext>
            </a:extLst>
          </p:cNvPr>
          <p:cNvSpPr txBox="1"/>
          <p:nvPr/>
        </p:nvSpPr>
        <p:spPr>
          <a:xfrm flipH="1">
            <a:off x="659004" y="2620477"/>
            <a:ext cx="10448551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共同作者應為對論文有相當程度的實質學術貢獻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（如構思設計、數據收集及處理、數據分析及解釋、論文撰寫）者。單純提供研究經費、研究環境及設備、行政支援、已發表之研究材料，不應列為共同作者。論文的通訊作者應將論文稿給共同作者審閱，並取得其同意後，始得將其列為共同作者。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基於榮辱與共的原則，共同作者在</a:t>
            </a:r>
            <a:r>
              <a:rPr lang="zh-TW" altLang="en-US" sz="24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合理範圍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內應對論文內容負責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國科會研究人員學術倫理規範 </a:t>
            </a:r>
            <a:r>
              <a:rPr lang="en-US" altLang="zh-TW" sz="2400" dirty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102.02.08</a:t>
            </a:r>
            <a:r>
              <a:rPr lang="zh-TW" altLang="en-US" sz="24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24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 algn="just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分享成果（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credit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）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、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擔負責任（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accountability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" panose="02020603050405020304" pitchFamily="18" charset="0"/>
              </a:rPr>
              <a:t>）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" panose="02020603050405020304" pitchFamily="18" charset="0"/>
            </a:endParaRP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列名作者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應對所貢獻之部分，負全部責任</a:t>
            </a:r>
            <a:r>
              <a:rPr lang="zh-TW" altLang="en-US" sz="2400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2400" dirty="0">
                <a:solidFill>
                  <a:srgbClr val="22222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教育部「專科以上學校學術倫理案件處理原則」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2017.6.2)</a:t>
            </a: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慎選合作對象，勿輕易掛名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61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避免一稿二投、一魚兩吃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9707676B-7F7B-49AA-AB87-BE7965044B68}"/>
              </a:ext>
            </a:extLst>
          </p:cNvPr>
          <p:cNvSpPr txBox="1"/>
          <p:nvPr/>
        </p:nvSpPr>
        <p:spPr>
          <a:xfrm>
            <a:off x="659005" y="1108723"/>
            <a:ext cx="1089959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一稿二投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 造成審查資源浪費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系列性研究難免主題相似，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申請人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有責任明確說明此計畫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與其他執行或申請中計畫的相關性與差異性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，以避免引起誤解及爭議。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同一項目及金額不得重複申請補助，亦不應重複使用計畫預算。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申請人有責任明確說明哪些項目已完成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引注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，哪些項目是申請要執行。 建議說明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本計畫申請內容與本人執行中另一計畫內容部分重複，因執行中計畫僅獲補助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萬元，只夠執行原計畫中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1/3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樣本的分析，因此本計畫申請補助以執行另外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2/3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樣本的分析，樣本不同，經費並非重複使用。 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研究計畫中所提將進行之研究，實為已發表（期刊論文、學位論文）或已在研究成果報告中描述之研究成果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有蓄意欺騙研究經費之嫌。但如在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已完成成果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之基礎上，做進一步驗證（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重複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驗證、增加更多樣本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），以求更嚴謹，是合理的，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但應明確說明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建議說明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本研究室針對計畫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Aim 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已有部分實驗結果，但仍需進一步驗證。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9A3EF1A-C3E5-4077-9450-EE7F1947B298}"/>
              </a:ext>
            </a:extLst>
          </p:cNvPr>
          <p:cNvSpPr txBox="1"/>
          <p:nvPr/>
        </p:nvSpPr>
        <p:spPr>
          <a:xfrm>
            <a:off x="633401" y="3708154"/>
            <a:ext cx="10661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9244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DA6ADA9B-0B1C-47F2-B0F0-C54F3CC2C5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7907480" cy="529569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+mn-ea"/>
                <a:ea typeface="+mn-ea"/>
                <a:cs typeface="Times New Roman" panose="02020603050405020304" pitchFamily="18" charset="0"/>
              </a:rPr>
              <a:t>掠奪性期刊</a:t>
            </a:r>
            <a:r>
              <a:rPr lang="en-US" altLang="zh-TW" sz="3200" dirty="0">
                <a:latin typeface="+mn-ea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zh-TW" sz="3200" dirty="0">
                <a:latin typeface="+mn-lt"/>
                <a:ea typeface="+mn-ea"/>
                <a:cs typeface="Times New Roman" panose="02020603050405020304" pitchFamily="18" charset="0"/>
              </a:rPr>
              <a:t>predatory journals</a:t>
            </a:r>
            <a:endParaRPr lang="zh-TW" altLang="en-US" sz="3200" dirty="0"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DA292D-DEAC-4CF7-A57B-6F15892A2581}"/>
              </a:ext>
            </a:extLst>
          </p:cNvPr>
          <p:cNvSpPr txBox="1"/>
          <p:nvPr/>
        </p:nvSpPr>
        <p:spPr>
          <a:xfrm flipH="1">
            <a:off x="659004" y="1528011"/>
            <a:ext cx="1075655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high publication cost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一個願打，一個願挨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)(</a:t>
            </a:r>
            <a:r>
              <a:rPr lang="en-US" altLang="zh-TW" sz="2400" i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Nature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也很貴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reputable, because review is not critical. Bad quality control.</a:t>
            </a:r>
            <a:endParaRPr lang="zh-TW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reputable, so your paper may not be read/appreciated.</a:t>
            </a:r>
            <a:r>
              <a:rPr lang="zh-TW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Waste of a good story.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BB27BF3-AD5B-4918-BE82-D12239481212}"/>
              </a:ext>
            </a:extLst>
          </p:cNvPr>
          <p:cNvSpPr txBox="1"/>
          <p:nvPr/>
        </p:nvSpPr>
        <p:spPr>
          <a:xfrm flipH="1">
            <a:off x="659004" y="3188855"/>
            <a:ext cx="113364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Just be aware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of predatory journals. Choose journals carefully.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注意類似的期刊名稱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黑名單只是參考，可能不于發表補助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有時為了快速發表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競爭、畢業壓力、背離主流、超越時代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，不得已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發表在掠奪性期刊，不是罪惡，不該受懲罰，但可能不受重視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評斷論文本身的價值，不要只看期刊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該與期刊的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IF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脫鉤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如果誤投，設法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撤稿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，應保留所有通訊及審查紀錄，轉投稿時應確保已撤稿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升等審查時可主動說明論文價值及投稿過程</a:t>
            </a:r>
          </a:p>
        </p:txBody>
      </p:sp>
    </p:spTree>
    <p:extLst>
      <p:ext uri="{BB962C8B-B14F-4D97-AF65-F5344CB8AC3E}">
        <p14:creationId xmlns:p14="http://schemas.microsoft.com/office/powerpoint/2010/main" val="4059446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59003" y="1695522"/>
            <a:ext cx="744252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400" b="1" i="0" u="none" strike="noStrike" baseline="0" dirty="0"/>
              <a:t>PRINCIPLES</a:t>
            </a:r>
          </a:p>
          <a:p>
            <a:pPr>
              <a:spcBef>
                <a:spcPts val="1200"/>
              </a:spcBef>
            </a:pPr>
            <a:r>
              <a:rPr lang="en-US" altLang="zh-TW" sz="2400" b="1" i="1" u="none" strike="noStrike" baseline="0" dirty="0"/>
              <a:t>Honesty </a:t>
            </a:r>
            <a:r>
              <a:rPr lang="en-US" altLang="zh-TW" sz="2400" b="0" i="0" u="none" strike="noStrike" baseline="0" dirty="0"/>
              <a:t>in all aspects of research</a:t>
            </a:r>
          </a:p>
          <a:p>
            <a:pPr>
              <a:spcBef>
                <a:spcPts val="1200"/>
              </a:spcBef>
            </a:pPr>
            <a:r>
              <a:rPr lang="en-US" altLang="zh-TW" sz="2400" b="1" i="1" u="none" strike="noStrike" baseline="0" dirty="0"/>
              <a:t>Accountability </a:t>
            </a:r>
            <a:r>
              <a:rPr lang="en-US" altLang="zh-TW" sz="2400" b="0" i="0" u="none" strike="noStrike" baseline="0" dirty="0"/>
              <a:t>in the conduct of research</a:t>
            </a:r>
          </a:p>
          <a:p>
            <a:pPr>
              <a:spcBef>
                <a:spcPts val="1200"/>
              </a:spcBef>
            </a:pPr>
            <a:r>
              <a:rPr lang="en-US" altLang="zh-TW" sz="2400" b="1" i="1" u="none" strike="noStrike" baseline="0" dirty="0"/>
              <a:t>Professional courtesy and fairness </a:t>
            </a:r>
            <a:r>
              <a:rPr lang="en-US" altLang="zh-TW" sz="2400" b="0" i="0" u="none" strike="noStrike" baseline="0" dirty="0"/>
              <a:t>in working with others</a:t>
            </a:r>
          </a:p>
          <a:p>
            <a:pPr>
              <a:spcBef>
                <a:spcPts val="1200"/>
              </a:spcBef>
            </a:pPr>
            <a:r>
              <a:rPr lang="en-US" altLang="zh-TW" sz="2400" b="1" i="1" u="none" strike="noStrike" baseline="0" dirty="0"/>
              <a:t>Good stewardship </a:t>
            </a:r>
            <a:r>
              <a:rPr lang="en-US" altLang="zh-TW" sz="2400" b="0" i="0" u="none" strike="noStrike" baseline="0" dirty="0"/>
              <a:t>of research on behalf of others</a:t>
            </a:r>
            <a:endParaRPr lang="zh-TW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8564644" y="6313811"/>
            <a:ext cx="328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i="1" u="none" strike="noStrike" baseline="0" dirty="0">
                <a:solidFill>
                  <a:srgbClr val="00488A"/>
                </a:solidFill>
                <a:latin typeface="Myriad-BoldItalic"/>
              </a:rPr>
              <a:t>www.singaporestatement.org</a:t>
            </a:r>
            <a:endParaRPr lang="zh-TW" altLang="en-US" dirty="0"/>
          </a:p>
        </p:txBody>
      </p:sp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780F9ED0-72FD-42BF-B5C5-8815C60E2F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3" y="258233"/>
            <a:ext cx="9002209" cy="529569"/>
          </a:xfrm>
        </p:spPr>
        <p:txBody>
          <a:bodyPr/>
          <a:lstStyle/>
          <a:p>
            <a:r>
              <a:rPr lang="en-US" altLang="zh-TW" sz="3200" dirty="0">
                <a:latin typeface="+mn-lt"/>
              </a:rPr>
              <a:t>Singapore Statement on Research Integrity</a:t>
            </a:r>
            <a:endParaRPr lang="zh-TW" alt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79111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9003" y="1345299"/>
            <a:ext cx="900221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1. Integrity: </a:t>
            </a:r>
            <a:r>
              <a:rPr lang="en-US" altLang="zh-TW" sz="2000" b="0" i="0" u="none" strike="noStrike" baseline="0" dirty="0"/>
              <a:t>Researchers should take responsibility for the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trustworthiness of their research.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2. Adherence to Regulations: </a:t>
            </a:r>
            <a:r>
              <a:rPr lang="en-US" altLang="zh-TW" sz="2000" b="0" i="0" u="none" strike="noStrike" baseline="0" dirty="0"/>
              <a:t>Researchers should be aware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of and adhere to regulations and policies related to research.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3. Research Methods: </a:t>
            </a:r>
            <a:r>
              <a:rPr lang="en-US" altLang="zh-TW" sz="2000" b="0" i="0" u="none" strike="noStrike" baseline="0" dirty="0"/>
              <a:t>Researchers should employ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appropriate research methods, base conclusions on critical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analysis of the evidence and report findings and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interpretations fully and objectively.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4. Research Records: </a:t>
            </a:r>
            <a:r>
              <a:rPr lang="en-US" altLang="zh-TW" sz="2000" b="0" i="0" u="none" strike="noStrike" baseline="0" dirty="0"/>
              <a:t>Researchers should keep clear, accurate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records of all research in ways that will allow verification and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replication of their work by others.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5. Research Findings: </a:t>
            </a:r>
            <a:r>
              <a:rPr lang="en-US" altLang="zh-TW" sz="2000" b="0" i="0" u="none" strike="noStrike" baseline="0" dirty="0"/>
              <a:t>Researchers should share data and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findings openly and promptly, as soon as they have had an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opportunity to establish priority and ownership claims.</a:t>
            </a:r>
            <a:endParaRPr lang="zh-TW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8586946" y="6304002"/>
            <a:ext cx="328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i="1" u="none" strike="noStrike" baseline="0" dirty="0">
                <a:solidFill>
                  <a:srgbClr val="00488A"/>
                </a:solidFill>
                <a:latin typeface="Myriad-BoldItalic"/>
              </a:rPr>
              <a:t>www.singaporestatement.org</a:t>
            </a:r>
            <a:endParaRPr lang="zh-TW" alt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50E8D00-CF72-41CD-987B-3AB35EE7E8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3" y="258233"/>
            <a:ext cx="9938101" cy="529569"/>
          </a:xfrm>
        </p:spPr>
        <p:txBody>
          <a:bodyPr/>
          <a:lstStyle/>
          <a:p>
            <a:r>
              <a:rPr lang="en-US" altLang="zh-TW" sz="3200" dirty="0">
                <a:latin typeface="+mn-lt"/>
              </a:rPr>
              <a:t>Singapore Statement on Research Integrity</a:t>
            </a:r>
            <a:endParaRPr lang="zh-TW" alt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5249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9004" y="1305341"/>
            <a:ext cx="90022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6. Authorship: </a:t>
            </a:r>
            <a:r>
              <a:rPr lang="en-US" altLang="zh-TW" sz="2000" b="0" i="0" u="none" strike="noStrike" baseline="0" dirty="0"/>
              <a:t>Researchers should take responsibility for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their contributions to all publications, funding applications,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reports and other representations of their research. Lists of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authors should include all those and only those who meet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applicable authorship criteria.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7. Publication Acknowledgement: </a:t>
            </a:r>
            <a:r>
              <a:rPr lang="en-US" altLang="zh-TW" sz="2000" b="0" i="0" u="none" strike="noStrike" baseline="0" dirty="0"/>
              <a:t>Researchers should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acknowledge in publications the names and roles of those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who made significant contributions to the research,</a:t>
            </a:r>
            <a:r>
              <a:rPr lang="en-US" altLang="zh-TW" sz="2000" b="0" i="0" u="none" strike="noStrike" dirty="0"/>
              <a:t> </a:t>
            </a:r>
            <a:r>
              <a:rPr lang="en-US" altLang="zh-TW" sz="2000" b="0" i="0" u="none" strike="noStrike" baseline="0" dirty="0"/>
              <a:t>including writers, funders, sponsors, and others, but do not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meet authorship criteria.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8. Peer Review: </a:t>
            </a:r>
            <a:r>
              <a:rPr lang="en-US" altLang="zh-TW" sz="2000" b="0" i="0" u="none" strike="noStrike" baseline="0" dirty="0"/>
              <a:t>Researchers should provide fair, prompt and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rigorous evaluations and respect confidentiality when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reviewing others' work.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9. Conflict of Interest: </a:t>
            </a:r>
            <a:r>
              <a:rPr lang="en-US" altLang="zh-TW" sz="2000" b="0" i="0" u="none" strike="noStrike" baseline="0" dirty="0"/>
              <a:t>Researchers should disclose financial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and other conflicts of interest that could compromise the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trustworthiness of their work in research proposals,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publications and public</a:t>
            </a:r>
            <a:endParaRPr lang="zh-TW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8910332" y="6488668"/>
            <a:ext cx="328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i="1" u="none" strike="noStrike" baseline="0" dirty="0">
                <a:solidFill>
                  <a:srgbClr val="00488A"/>
                </a:solidFill>
                <a:latin typeface="Myriad-BoldItalic"/>
              </a:rPr>
              <a:t>www.singaporestatement.org</a:t>
            </a:r>
            <a:endParaRPr lang="zh-TW" alt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76ABF6C-A24B-442B-AF2D-0CC78212252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9473824" cy="529569"/>
          </a:xfrm>
        </p:spPr>
        <p:txBody>
          <a:bodyPr/>
          <a:lstStyle/>
          <a:p>
            <a:r>
              <a:rPr lang="en-US" altLang="zh-TW" sz="3200" dirty="0">
                <a:latin typeface="+mn-lt"/>
              </a:rPr>
              <a:t>Singapore Statement on Research Integrity</a:t>
            </a:r>
            <a:endParaRPr lang="zh-TW" alt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8603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59003" y="1195271"/>
            <a:ext cx="900221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10. Public Communication: </a:t>
            </a:r>
            <a:r>
              <a:rPr lang="en-US" altLang="zh-TW" sz="2000" b="0" i="0" u="none" strike="noStrike" baseline="0" dirty="0"/>
              <a:t>Researchers should limit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professional comments to their recognized expertise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when engaged in public discussions about the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application and importance of research findings and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clearly distinguish professional comments from opinions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based on personal views.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11. Reporting Irresponsible Research Practices:</a:t>
            </a:r>
            <a:r>
              <a:rPr lang="zh-TW" altLang="en-US" sz="2000" b="1" i="1" u="none" strike="noStrike" dirty="0"/>
              <a:t> </a:t>
            </a:r>
            <a:r>
              <a:rPr lang="en-US" altLang="zh-TW" sz="2000" b="0" i="0" u="none" strike="noStrike" baseline="0" dirty="0"/>
              <a:t>Researchers should report to the appropriate authorities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any suspected research misconduct, including</a:t>
            </a:r>
            <a:r>
              <a:rPr lang="en-US" altLang="zh-TW" sz="2000" b="0" i="0" u="none" strike="noStrike" dirty="0"/>
              <a:t> </a:t>
            </a:r>
            <a:r>
              <a:rPr lang="en-US" altLang="zh-TW" sz="2000" b="0" i="0" u="none" strike="noStrike" baseline="0" dirty="0"/>
              <a:t>fabrication, falsification or plagiarism, and other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irresponsible research practices that undermine the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trustworthiness of research, such as carelessness,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improperly listing authors, failing to report conflicting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data, or the use of misleading analytical methods.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12. Responding to Irresponsible Research Practices:</a:t>
            </a:r>
            <a:r>
              <a:rPr lang="zh-TW" altLang="en-US" sz="2000" b="1" i="1" u="none" strike="noStrike" dirty="0"/>
              <a:t> </a:t>
            </a:r>
            <a:r>
              <a:rPr lang="en-US" altLang="zh-TW" sz="2000" b="0" i="0" u="none" strike="noStrike" baseline="0" dirty="0"/>
              <a:t>Research institutions, as well as journals, professional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organizations and agencies that have commitments to</a:t>
            </a:r>
            <a:r>
              <a:rPr lang="en-US" altLang="zh-TW" sz="2000" b="0" i="0" u="none" strike="noStrike" dirty="0"/>
              <a:t> </a:t>
            </a:r>
            <a:r>
              <a:rPr lang="en-US" altLang="zh-TW" sz="2000" b="0" i="0" u="none" strike="noStrike" baseline="0" dirty="0"/>
              <a:t>research, should have procedures for responding to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allegations of misconduct and other irresponsible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research practices and for protecting those who report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such behavior in good faith. When misconduct or other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irresponsible research practice is confirmed, appropriate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actions should be taken promptly, including correcting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the research record.</a:t>
            </a:r>
            <a:endParaRPr lang="zh-TW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8508888" y="6252012"/>
            <a:ext cx="328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i="1" u="none" strike="noStrike" baseline="0" dirty="0">
                <a:solidFill>
                  <a:srgbClr val="00488A"/>
                </a:solidFill>
                <a:latin typeface="Myriad-BoldItalic"/>
              </a:rPr>
              <a:t>www.singaporestatement.org</a:t>
            </a:r>
            <a:endParaRPr lang="zh-TW" altLang="en-US" dirty="0"/>
          </a:p>
        </p:txBody>
      </p:sp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DBB54330-F732-4020-B7EE-B332E0B8B6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3" y="258233"/>
            <a:ext cx="9463191" cy="529569"/>
          </a:xfrm>
        </p:spPr>
        <p:txBody>
          <a:bodyPr/>
          <a:lstStyle/>
          <a:p>
            <a:r>
              <a:rPr lang="en-US" altLang="zh-TW" sz="3200" dirty="0">
                <a:latin typeface="+mn-lt"/>
              </a:rPr>
              <a:t>Singapore Statement on Research Integrity</a:t>
            </a:r>
            <a:endParaRPr lang="zh-TW" alt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359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59004" y="1495172"/>
            <a:ext cx="900221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13. Research Environments: </a:t>
            </a:r>
            <a:r>
              <a:rPr lang="en-US" altLang="zh-TW" sz="2000" b="0" i="0" u="none" strike="noStrike" baseline="0" dirty="0"/>
              <a:t>Research institutions should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create and sustain environments that encourage integrity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through education, clear policies, and reasonable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standards for advancement, while fostering work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environments that support research integrity.</a:t>
            </a:r>
          </a:p>
          <a:p>
            <a:pPr>
              <a:spcBef>
                <a:spcPts val="1200"/>
              </a:spcBef>
            </a:pPr>
            <a:r>
              <a:rPr lang="en-US" altLang="zh-TW" sz="2000" b="1" i="1" u="none" strike="noStrike" baseline="0" dirty="0"/>
              <a:t>14. Societal Considerations: </a:t>
            </a:r>
            <a:r>
              <a:rPr lang="en-US" altLang="zh-TW" sz="2000" b="0" i="0" u="none" strike="noStrike" baseline="0" dirty="0"/>
              <a:t>Researchers and research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institutions should recognize that they have an ethical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obligation to weigh societal benefits against risks</a:t>
            </a:r>
            <a:r>
              <a:rPr lang="zh-TW" altLang="en-US" sz="2000" b="0" i="0" u="none" strike="noStrike" dirty="0"/>
              <a:t> </a:t>
            </a:r>
            <a:r>
              <a:rPr lang="en-US" altLang="zh-TW" sz="2000" b="0" i="0" u="none" strike="noStrike" baseline="0" dirty="0"/>
              <a:t>inherent in their work.</a:t>
            </a:r>
            <a:endParaRPr lang="zh-TW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8642702" y="6320056"/>
            <a:ext cx="3281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i="1" u="none" strike="noStrike" baseline="0" dirty="0">
                <a:solidFill>
                  <a:srgbClr val="00488A"/>
                </a:solidFill>
                <a:latin typeface="Myriad-BoldItalic"/>
              </a:rPr>
              <a:t>www.singaporestatement.org</a:t>
            </a:r>
            <a:endParaRPr lang="zh-TW" altLang="en-US" dirty="0"/>
          </a:p>
        </p:txBody>
      </p:sp>
      <p:sp>
        <p:nvSpPr>
          <p:cNvPr id="2" name="文字版面配置區 1">
            <a:extLst>
              <a:ext uri="{FF2B5EF4-FFF2-40B4-BE49-F238E27FC236}">
                <a16:creationId xmlns:a16="http://schemas.microsoft.com/office/drawing/2014/main" id="{F7468BAE-27A8-4C5A-8911-D06FC987F9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9004" y="258233"/>
            <a:ext cx="7983698" cy="529569"/>
          </a:xfrm>
        </p:spPr>
        <p:txBody>
          <a:bodyPr/>
          <a:lstStyle/>
          <a:p>
            <a:r>
              <a:rPr lang="en-US" altLang="zh-TW" sz="3200" dirty="0">
                <a:latin typeface="+mn-lt"/>
              </a:rPr>
              <a:t>Singapore Statement on Research Integrity</a:t>
            </a:r>
            <a:endParaRPr lang="zh-TW" alt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01282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感謝聆聽，敬請指教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704" y="1441383"/>
            <a:ext cx="6416591" cy="516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Henry佈景主題1">
  <a:themeElements>
    <a:clrScheme name="藍色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Henry">
      <a:majorFont>
        <a:latin typeface="Comic Sans MS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nry佈景主題1" id="{F1BE08FA-D2D9-4C1E-B271-CC7938205B3E}" vid="{F043210B-BF5B-4F06-9ED1-CCD3B430D2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8725</TotalTime>
  <Words>2410</Words>
  <Application>Microsoft Office PowerPoint</Application>
  <PresentationFormat>寬螢幕</PresentationFormat>
  <Paragraphs>145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8" baseType="lpstr">
      <vt:lpstr>Microsoft YaHei</vt:lpstr>
      <vt:lpstr>Myriad-BoldItalic</vt:lpstr>
      <vt:lpstr>標楷體</vt:lpstr>
      <vt:lpstr>Arial</vt:lpstr>
      <vt:lpstr>Calibri</vt:lpstr>
      <vt:lpstr>Comic Sans MS</vt:lpstr>
      <vt:lpstr>Times</vt:lpstr>
      <vt:lpstr>Times New Roman</vt:lpstr>
      <vt:lpstr>6_Henry佈景主題1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孫以瀚</dc:creator>
  <cp:lastModifiedBy>Henry Sun</cp:lastModifiedBy>
  <cp:revision>172</cp:revision>
  <dcterms:created xsi:type="dcterms:W3CDTF">2014-09-12T05:26:26Z</dcterms:created>
  <dcterms:modified xsi:type="dcterms:W3CDTF">2025-09-12T02:55:54Z</dcterms:modified>
</cp:coreProperties>
</file>