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9" r:id="rId3"/>
    <p:sldId id="263" r:id="rId4"/>
    <p:sldId id="289" r:id="rId5"/>
    <p:sldId id="290" r:id="rId6"/>
    <p:sldId id="291" r:id="rId7"/>
    <p:sldId id="292" r:id="rId8"/>
    <p:sldId id="288" r:id="rId9"/>
    <p:sldId id="293" r:id="rId10"/>
    <p:sldId id="262" r:id="rId11"/>
    <p:sldId id="266" r:id="rId12"/>
    <p:sldId id="267" r:id="rId13"/>
    <p:sldId id="268" r:id="rId14"/>
    <p:sldId id="269" r:id="rId15"/>
    <p:sldId id="275" r:id="rId16"/>
    <p:sldId id="278" r:id="rId17"/>
    <p:sldId id="287" r:id="rId18"/>
  </p:sldIdLst>
  <p:sldSz cx="12192000" cy="6858000"/>
  <p:notesSz cx="12192000" cy="6858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816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112&#24180;\02.&#23416;&#38272;&#35336;&#30059;\17.&#31179;&#20196;&#29151;\&#23416;&#38272;&#25976;&#25818;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D:\112&#24180;\02.&#23416;&#38272;&#35336;&#30059;\17.&#31179;&#20196;&#29151;\&#23416;&#38272;&#25976;&#25818;.xls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統計!$A$50</c:f>
              <c:strCache>
                <c:ptCount val="1"/>
                <c:pt idx="0">
                  <c:v>110年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0805-4E18-8698-E543C5C92594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0805-4E18-8698-E543C5C925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統計!$B$49:$E$49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統計!$B$50:$E$50</c:f>
              <c:numCache>
                <c:formatCode>General</c:formatCode>
                <c:ptCount val="4"/>
                <c:pt idx="0">
                  <c:v>38</c:v>
                </c:pt>
                <c:pt idx="1">
                  <c:v>50.3</c:v>
                </c:pt>
                <c:pt idx="2">
                  <c:v>51.9</c:v>
                </c:pt>
                <c:pt idx="3">
                  <c:v>64.2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05-4E18-8698-E543C5C92594}"/>
            </c:ext>
          </c:extLst>
        </c:ser>
        <c:ser>
          <c:idx val="1"/>
          <c:order val="1"/>
          <c:tx>
            <c:strRef>
              <c:f>統計!$A$51</c:f>
              <c:strCache>
                <c:ptCount val="1"/>
                <c:pt idx="0">
                  <c:v>111年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4-0805-4E18-8698-E543C5C92594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7-0805-4E18-8698-E543C5C925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統計!$B$49:$E$49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統計!$B$51:$E$51</c:f>
              <c:numCache>
                <c:formatCode>General</c:formatCode>
                <c:ptCount val="4"/>
                <c:pt idx="0">
                  <c:v>39</c:v>
                </c:pt>
                <c:pt idx="1">
                  <c:v>50.5</c:v>
                </c:pt>
                <c:pt idx="2">
                  <c:v>52.7</c:v>
                </c:pt>
                <c:pt idx="3">
                  <c:v>64.400000000000006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05-4E18-8698-E543C5C92594}"/>
            </c:ext>
          </c:extLst>
        </c:ser>
        <c:ser>
          <c:idx val="2"/>
          <c:order val="2"/>
          <c:tx>
            <c:strRef>
              <c:f>統計!$A$52</c:f>
              <c:strCache>
                <c:ptCount val="1"/>
                <c:pt idx="0">
                  <c:v>112年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0805-4E18-8698-E543C5C92594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8-0805-4E18-8698-E543C5C925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統計!$B$49:$E$49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統計!$B$52:$E$52</c:f>
              <c:numCache>
                <c:formatCode>General</c:formatCode>
                <c:ptCount val="4"/>
                <c:pt idx="0">
                  <c:v>39</c:v>
                </c:pt>
                <c:pt idx="1">
                  <c:v>51.7</c:v>
                </c:pt>
                <c:pt idx="2">
                  <c:v>53</c:v>
                </c:pt>
                <c:pt idx="3">
                  <c:v>64.900000000000006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05-4E18-8698-E543C5C925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303729199"/>
        <c:axId val="1"/>
      </c:barChart>
      <c:catAx>
        <c:axId val="1303729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pPr>
            <a:endParaRPr lang="zh-TW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8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TW"/>
          </a:p>
        </c:txPr>
        <c:crossAx val="1303729199"/>
        <c:crosses val="autoZero"/>
        <c:crossBetween val="between"/>
        <c:majorUnit val="20"/>
      </c:valAx>
      <c:spPr>
        <a:noFill/>
        <a:ln w="25400">
          <a:noFill/>
        </a:ln>
      </c:spPr>
    </c:plotArea>
    <c:legend>
      <c:legendPos val="t"/>
      <c:layout>
        <c:manualLayout>
          <c:xMode val="edge"/>
          <c:yMode val="edge"/>
          <c:x val="0.33792712739545455"/>
          <c:y val="0.1269038816191824"/>
          <c:w val="0.24888678426586144"/>
          <c:h val="8.7759892666758335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TW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600" b="1">
          <a:latin typeface="Arial" panose="020B0604020202020204" pitchFamily="34" charset="0"/>
          <a:ea typeface="微軟正黑體" panose="020B0604030504040204" pitchFamily="34" charset="-120"/>
          <a:cs typeface="Arial" panose="020B0604020202020204" pitchFamily="34" charset="0"/>
        </a:defRPr>
      </a:pPr>
      <a:endParaRPr lang="zh-TW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統計!$A$58</c:f>
              <c:strCache>
                <c:ptCount val="1"/>
                <c:pt idx="0">
                  <c:v>110年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1.172364867640425E-3"/>
                  <c:y val="1.711925990878265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386-45F9-A90E-9E9F998AA6E5}"/>
                </c:ext>
              </c:extLst>
            </c:dLbl>
            <c:dLbl>
              <c:idx val="2"/>
              <c:layout>
                <c:manualLayout>
                  <c:x val="-2.3447297352809362E-3"/>
                  <c:y val="2.567888986317399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386-45F9-A90E-9E9F998AA6E5}"/>
                </c:ext>
              </c:extLst>
            </c:dLbl>
            <c:dLbl>
              <c:idx val="3"/>
              <c:layout>
                <c:manualLayout>
                  <c:x val="0"/>
                  <c:y val="2.99587048403696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386-45F9-A90E-9E9F998AA6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統計!$B$57:$E$57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統計!$B$58:$E$58</c:f>
              <c:numCache>
                <c:formatCode>#,##0_ </c:formatCode>
                <c:ptCount val="4"/>
                <c:pt idx="0">
                  <c:v>1197</c:v>
                </c:pt>
                <c:pt idx="1">
                  <c:v>1108</c:v>
                </c:pt>
                <c:pt idx="2">
                  <c:v>1292</c:v>
                </c:pt>
                <c:pt idx="3">
                  <c:v>1183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86-45F9-A90E-9E9F998AA6E5}"/>
            </c:ext>
          </c:extLst>
        </c:ser>
        <c:ser>
          <c:idx val="1"/>
          <c:order val="1"/>
          <c:tx>
            <c:strRef>
              <c:f>統計!$A$59</c:f>
              <c:strCache>
                <c:ptCount val="1"/>
                <c:pt idx="0">
                  <c:v>111年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0"/>
                  <c:y val="1.711925990878265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386-45F9-A90E-9E9F998AA6E5}"/>
                </c:ext>
              </c:extLst>
            </c:dLbl>
            <c:dLbl>
              <c:idx val="2"/>
              <c:layout>
                <c:manualLayout>
                  <c:x val="1.172364867640382E-3"/>
                  <c:y val="2.5678889863173977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386-45F9-A90E-9E9F998AA6E5}"/>
                </c:ext>
              </c:extLst>
            </c:dLbl>
            <c:dLbl>
              <c:idx val="3"/>
              <c:layout>
                <c:manualLayout>
                  <c:x val="-2.3447297352809362E-3"/>
                  <c:y val="1.28394449315869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386-45F9-A90E-9E9F998AA6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統計!$B$57:$E$57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統計!$B$59:$E$59</c:f>
              <c:numCache>
                <c:formatCode>#,##0_ </c:formatCode>
                <c:ptCount val="4"/>
                <c:pt idx="0">
                  <c:v>1220</c:v>
                </c:pt>
                <c:pt idx="1">
                  <c:v>1156</c:v>
                </c:pt>
                <c:pt idx="2">
                  <c:v>1282</c:v>
                </c:pt>
                <c:pt idx="3">
                  <c:v>1206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86-45F9-A90E-9E9F998AA6E5}"/>
            </c:ext>
          </c:extLst>
        </c:ser>
        <c:ser>
          <c:idx val="2"/>
          <c:order val="2"/>
          <c:tx>
            <c:strRef>
              <c:f>統計!$A$60</c:f>
              <c:strCache>
                <c:ptCount val="1"/>
                <c:pt idx="0">
                  <c:v>112年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1.1723648676404681E-3"/>
                  <c:y val="-4.2798149771957027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386-45F9-A90E-9E9F998AA6E5}"/>
                </c:ext>
              </c:extLst>
            </c:dLbl>
            <c:dLbl>
              <c:idx val="2"/>
              <c:layout>
                <c:manualLayout>
                  <c:x val="0"/>
                  <c:y val="1.28394449315869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386-45F9-A90E-9E9F998AA6E5}"/>
                </c:ext>
              </c:extLst>
            </c:dLbl>
            <c:dLbl>
              <c:idx val="3"/>
              <c:layout>
                <c:manualLayout>
                  <c:x val="-3.5170946029215761E-3"/>
                  <c:y val="1.711925990878265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rgbClr val="FF0000"/>
                      </a:solidFill>
                    </a:defRPr>
                  </a:pPr>
                  <a:endParaRPr lang="zh-TW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386-45F9-A90E-9E9F998AA6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統計!$B$57:$E$57</c:f>
              <c:strCache>
                <c:ptCount val="4"/>
                <c:pt idx="0">
                  <c:v>一般研究計畫(當年度)</c:v>
                </c:pt>
                <c:pt idx="1">
                  <c:v>新進人員研究計畫(當年度)</c:v>
                </c:pt>
                <c:pt idx="2">
                  <c:v>一般研究計畫(含預核)</c:v>
                </c:pt>
                <c:pt idx="3">
                  <c:v>新進人員研究計畫(含預核)</c:v>
                </c:pt>
              </c:strCache>
            </c:strRef>
          </c:cat>
          <c:val>
            <c:numRef>
              <c:f>統計!$B$60:$E$60</c:f>
              <c:numCache>
                <c:formatCode>#,##0_ </c:formatCode>
                <c:ptCount val="4"/>
                <c:pt idx="0">
                  <c:v>1245</c:v>
                </c:pt>
                <c:pt idx="1">
                  <c:v>1166</c:v>
                </c:pt>
                <c:pt idx="2">
                  <c:v>1311</c:v>
                </c:pt>
                <c:pt idx="3">
                  <c:v>1222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386-45F9-A90E-9E9F998AA6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1303721999"/>
        <c:axId val="1"/>
      </c:barChart>
      <c:catAx>
        <c:axId val="13037219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pPr>
            <a:endParaRPr lang="zh-TW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400"/>
        </c:scaling>
        <c:delete val="0"/>
        <c:axPos val="l"/>
        <c:numFmt formatCode="#,##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TW"/>
          </a:p>
        </c:txPr>
        <c:crossAx val="1303721999"/>
        <c:crosses val="autoZero"/>
        <c:crossBetween val="between"/>
        <c:majorUnit val="200"/>
      </c:valAx>
      <c:spPr>
        <a:noFill/>
        <a:ln w="25400">
          <a:noFill/>
        </a:ln>
      </c:spPr>
    </c:plotArea>
    <c:legend>
      <c:legendPos val="t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TW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 b="1">
          <a:latin typeface="Arial" panose="020B0604020202020204" pitchFamily="34" charset="0"/>
          <a:ea typeface="微軟正黑體" panose="020B0604030504040204" pitchFamily="34" charset="-120"/>
          <a:cs typeface="Arial" panose="020B0604020202020204" pitchFamily="34" charset="0"/>
        </a:defRPr>
      </a:pPr>
      <a:endParaRPr lang="zh-TW"/>
    </a:p>
  </c:txPr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21807" y="555080"/>
            <a:ext cx="5059680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cs typeface="新細明體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68372" y="1754963"/>
            <a:ext cx="10455254" cy="44145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067288" y="6463728"/>
            <a:ext cx="231775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body" idx="1"/>
          </p:nvPr>
        </p:nvSpPr>
        <p:spPr>
          <a:xfrm>
            <a:off x="798490" y="1371600"/>
            <a:ext cx="10455254" cy="2309769"/>
          </a:xfrm>
          <a:prstGeom prst="rect">
            <a:avLst/>
          </a:prstGeom>
        </p:spPr>
        <p:txBody>
          <a:bodyPr vert="horz" wrap="square" lIns="0" tIns="306231" rIns="0" bIns="0" rtlCol="0">
            <a:spAutoFit/>
          </a:bodyPr>
          <a:lstStyle/>
          <a:p>
            <a:pPr marL="635" algn="ctr">
              <a:lnSpc>
                <a:spcPts val="7755"/>
              </a:lnSpc>
              <a:spcBef>
                <a:spcPts val="100"/>
              </a:spcBef>
            </a:pP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研究經費申請技巧：</a:t>
            </a:r>
            <a:endParaRPr lang="en-US" altLang="zh-TW" sz="54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635" algn="ctr">
              <a:lnSpc>
                <a:spcPts val="7755"/>
              </a:lnSpc>
              <a:spcBef>
                <a:spcPts val="100"/>
              </a:spcBef>
            </a:pPr>
            <a:r>
              <a:rPr lang="zh-TW" altLang="en-US" sz="54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審查委員的觀點與建議</a:t>
            </a:r>
            <a:endParaRPr sz="54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86000" y="4701570"/>
            <a:ext cx="7162800" cy="156966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60"/>
              </a:spcBef>
            </a:pPr>
            <a:r>
              <a:rPr lang="zh-TW" altLang="en-US" sz="28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鄭子豪 特聘教授</a:t>
            </a:r>
            <a:endParaRPr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>
              <a:lnSpc>
                <a:spcPct val="100000"/>
              </a:lnSpc>
              <a:spcBef>
                <a:spcPts val="660"/>
              </a:spcBef>
            </a:pPr>
            <a:r>
              <a:rPr lang="zh-TW" altLang="en-US"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   </a:t>
            </a:r>
            <a:r>
              <a:rPr sz="28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國立陽明交通大</a:t>
            </a:r>
            <a:r>
              <a:rPr sz="2800" spc="66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學</a:t>
            </a:r>
            <a:r>
              <a:rPr lang="zh-TW" altLang="en-US" sz="2800" spc="66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</a:t>
            </a:r>
            <a:r>
              <a:rPr lang="zh-TW" altLang="en-US"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生化暨分子生物</a:t>
            </a:r>
            <a:r>
              <a:rPr sz="28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研究所</a:t>
            </a:r>
            <a:endParaRPr lang="en-US" sz="28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>
              <a:lnSpc>
                <a:spcPct val="100000"/>
              </a:lnSpc>
              <a:spcBef>
                <a:spcPts val="660"/>
              </a:spcBef>
            </a:pPr>
            <a:r>
              <a:rPr 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                    September 19, 2025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145011" y="6463728"/>
            <a:ext cx="1536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1</a:t>
            </a:fld>
            <a:endParaRPr sz="1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8000" y="266169"/>
            <a:ext cx="6553200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國科會生堆中心  </a:t>
            </a:r>
            <a:r>
              <a:rPr lang="en-US" altLang="zh-TW" sz="2000" dirty="0">
                <a:solidFill>
                  <a:srgbClr val="1F1F1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114</a:t>
            </a:r>
            <a:r>
              <a:rPr lang="zh-TW" altLang="en-US" sz="2000" dirty="0">
                <a:solidFill>
                  <a:srgbClr val="1F1F1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年度生命科學新進教師學者研習營</a:t>
            </a:r>
            <a:endParaRPr sz="20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39952" y="12192"/>
            <a:ext cx="9724642" cy="68381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175069" y="6341388"/>
            <a:ext cx="22548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Modified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from </a:t>
            </a:r>
            <a:r>
              <a:rPr sz="1800" spc="-15" dirty="0">
                <a:solidFill>
                  <a:srgbClr val="FFFFFF"/>
                </a:solidFill>
                <a:latin typeface="Calibri"/>
                <a:cs typeface="Calibri"/>
              </a:rPr>
              <a:t>Pinterest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170411" y="6425628"/>
            <a:ext cx="1028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4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1170411" y="6463728"/>
            <a:ext cx="1028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240"/>
              </a:lnSpc>
            </a:pPr>
            <a:r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8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39969" y="533400"/>
            <a:ext cx="251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5"/>
              </a:spcBef>
            </a:pPr>
            <a:r>
              <a:rPr spc="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開工</a:t>
            </a:r>
            <a:r>
              <a:rPr lang="zh-TW" altLang="en-US" spc="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之前</a:t>
            </a:r>
            <a:endParaRPr spc="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71800" y="1981200"/>
            <a:ext cx="6713220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56285" indent="-74422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  <a:tabLst>
                <a:tab pos="756285" algn="l"/>
                <a:tab pos="756920" algn="l"/>
              </a:tabLst>
            </a:pPr>
            <a:r>
              <a:rPr sz="3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研究的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議</a:t>
            </a:r>
            <a:r>
              <a:rPr sz="36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題</a:t>
            </a:r>
          </a:p>
          <a:p>
            <a:pPr marL="756285" indent="-74422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756285" algn="l"/>
                <a:tab pos="756920" algn="l"/>
              </a:tabLst>
            </a:pPr>
            <a:r>
              <a:rPr sz="3600" dirty="0" err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最適合的學門</a:t>
            </a:r>
            <a:endParaRPr lang="en-US" sz="36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756285" indent="-744220">
              <a:lnSpc>
                <a:spcPct val="100000"/>
              </a:lnSpc>
              <a:buFont typeface="Wingdings" panose="05000000000000000000" pitchFamily="2" charset="2"/>
              <a:buChar char="ü"/>
              <a:tabLst>
                <a:tab pos="756285" algn="l"/>
                <a:tab pos="756920" algn="l"/>
              </a:tabLst>
            </a:pPr>
            <a:r>
              <a:rPr sz="3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詳讀計畫徵求及申請說明</a:t>
            </a:r>
            <a:endParaRPr sz="36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3CF37721-40F6-104F-D517-A46F86992B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851"/>
          <a:stretch>
            <a:fillRect/>
          </a:stretch>
        </p:blipFill>
        <p:spPr>
          <a:xfrm>
            <a:off x="361696" y="152400"/>
            <a:ext cx="11468608" cy="632460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74606543-8839-1620-6A2C-CF0DDE74707B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3"/>
          <a:srcRect t="5799" b="47974"/>
          <a:stretch>
            <a:fillRect/>
          </a:stretch>
        </p:blipFill>
        <p:spPr>
          <a:xfrm>
            <a:off x="3783584" y="1219200"/>
            <a:ext cx="8046720" cy="9753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58006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D73D3FE-68E9-571F-43F3-BD947443B940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/>
          <a:srcRect l="13749" t="12222" r="9375" b="17778"/>
          <a:stretch>
            <a:fillRect/>
          </a:stretch>
        </p:blipFill>
        <p:spPr>
          <a:xfrm>
            <a:off x="381000" y="304800"/>
            <a:ext cx="11715898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131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38377EF-D5C2-4726-4A47-E9753612B2A7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/>
          <a:srcRect l="9837" t="12223" r="9374" b="11111"/>
          <a:stretch>
            <a:fillRect/>
          </a:stretch>
        </p:blipFill>
        <p:spPr>
          <a:xfrm>
            <a:off x="609600" y="228600"/>
            <a:ext cx="11327130" cy="604647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2059E2B6-BCEE-209D-3C63-B54B26032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066800"/>
            <a:ext cx="4953000" cy="528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792733F0-C40E-0639-403C-DF945148636C}"/>
              </a:ext>
            </a:extLst>
          </p:cNvPr>
          <p:cNvPicPr preferRelativeResize="0">
            <a:picLocks noChangeAspect="1"/>
          </p:cNvPicPr>
          <p:nvPr/>
        </p:nvPicPr>
        <p:blipFill>
          <a:blip r:embed="rId2"/>
          <a:srcRect l="9375" t="12222" r="9375" b="16667"/>
          <a:stretch>
            <a:fillRect/>
          </a:stretch>
        </p:blipFill>
        <p:spPr>
          <a:xfrm>
            <a:off x="304800" y="381000"/>
            <a:ext cx="11774594" cy="579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72221AE4-F5A3-0FCA-7A7A-E873699D0C72}"/>
              </a:ext>
            </a:extLst>
          </p:cNvPr>
          <p:cNvSpPr txBox="1"/>
          <p:nvPr/>
        </p:nvSpPr>
        <p:spPr>
          <a:xfrm>
            <a:off x="2057400" y="147208"/>
            <a:ext cx="891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新進人員研究計畫 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平均通過率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以及</a:t>
            </a:r>
            <a:r>
              <a:rPr lang="zh-TW" altLang="en-US" sz="28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lang="zh-TW" altLang="en-US" sz="2800" b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件計畫平均經費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圖表 2">
            <a:extLst>
              <a:ext uri="{FF2B5EF4-FFF2-40B4-BE49-F238E27FC236}">
                <a16:creationId xmlns:a16="http://schemas.microsoft.com/office/drawing/2014/main" id="{E7FDEAF1-EB97-4321-A519-1F09D6C087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5052090"/>
              </p:ext>
            </p:extLst>
          </p:nvPr>
        </p:nvGraphicFramePr>
        <p:xfrm>
          <a:off x="1066800" y="348358"/>
          <a:ext cx="10591800" cy="3076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圖表 4">
            <a:extLst>
              <a:ext uri="{FF2B5EF4-FFF2-40B4-BE49-F238E27FC236}">
                <a16:creationId xmlns:a16="http://schemas.microsoft.com/office/drawing/2014/main" id="{5882B096-9772-4659-920C-5124CD4696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9841357"/>
              </p:ext>
            </p:extLst>
          </p:nvPr>
        </p:nvGraphicFramePr>
        <p:xfrm>
          <a:off x="825794" y="3509303"/>
          <a:ext cx="10832805" cy="2967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351E418B-6709-4E61-9BC3-0C35D02C1282}"/>
              </a:ext>
            </a:extLst>
          </p:cNvPr>
          <p:cNvSpPr txBox="1"/>
          <p:nvPr/>
        </p:nvSpPr>
        <p:spPr>
          <a:xfrm>
            <a:off x="481370" y="1320204"/>
            <a:ext cx="465977" cy="738664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通</a:t>
            </a:r>
            <a:endParaRPr kumimoji="0" lang="en-US" altLang="zh-TW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過</a:t>
            </a:r>
            <a:endParaRPr kumimoji="0" lang="en-US" altLang="zh-TW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</a:rPr>
              <a:t>率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871FB1D-FFAD-477A-BA41-C7EFB3EA8B4B}"/>
              </a:ext>
            </a:extLst>
          </p:cNvPr>
          <p:cNvSpPr txBox="1"/>
          <p:nvPr/>
        </p:nvSpPr>
        <p:spPr>
          <a:xfrm>
            <a:off x="425684" y="4307212"/>
            <a:ext cx="400110" cy="1371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1400" b="1" kern="0" dirty="0">
                <a:solidFill>
                  <a:prstClr val="black"/>
                </a:solidFill>
                <a:latin typeface="+mn-ea"/>
              </a:rPr>
              <a:t>平均經費</a:t>
            </a:r>
            <a:r>
              <a:rPr lang="en-US" altLang="zh-TW" sz="1400" b="1" kern="0" dirty="0">
                <a:solidFill>
                  <a:prstClr val="black"/>
                </a:solidFill>
                <a:latin typeface="+mn-ea"/>
              </a:rPr>
              <a:t>(</a:t>
            </a:r>
            <a:r>
              <a:rPr lang="zh-TW" altLang="en-US" sz="1400" b="1" kern="0" dirty="0">
                <a:solidFill>
                  <a:prstClr val="black"/>
                </a:solidFill>
                <a:latin typeface="+mn-ea"/>
              </a:rPr>
              <a:t>千元</a:t>
            </a:r>
            <a:r>
              <a:rPr lang="en-US" altLang="zh-TW" sz="1400" b="1" kern="0" dirty="0">
                <a:solidFill>
                  <a:prstClr val="black"/>
                </a:solidFill>
                <a:latin typeface="+mn-ea"/>
              </a:rPr>
              <a:t>)</a:t>
            </a:r>
            <a:endParaRPr lang="zh-TW" altLang="en-US" sz="14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E6E7DD0-1180-4417-9D2A-3FB1AF4A8BAE}"/>
              </a:ext>
            </a:extLst>
          </p:cNvPr>
          <p:cNvSpPr/>
          <p:nvPr/>
        </p:nvSpPr>
        <p:spPr>
          <a:xfrm>
            <a:off x="4007754" y="1072115"/>
            <a:ext cx="2545448" cy="23414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4CEC623-832B-4013-BAA8-7861E6B57EB1}"/>
              </a:ext>
            </a:extLst>
          </p:cNvPr>
          <p:cNvSpPr/>
          <p:nvPr/>
        </p:nvSpPr>
        <p:spPr>
          <a:xfrm>
            <a:off x="4007754" y="4011912"/>
            <a:ext cx="2545448" cy="24648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B08F947F-B88C-41E2-A82C-2AE7C7ECBDAA}"/>
              </a:ext>
            </a:extLst>
          </p:cNvPr>
          <p:cNvSpPr/>
          <p:nvPr/>
        </p:nvSpPr>
        <p:spPr>
          <a:xfrm>
            <a:off x="304800" y="6488668"/>
            <a:ext cx="80916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統計至</a:t>
            </a:r>
            <a:r>
              <a:rPr kumimoji="0" lang="en-US" altLang="zh-TW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112.12</a:t>
            </a:r>
          </a:p>
          <a:p>
            <a:pPr lvl="0">
              <a:defRPr/>
            </a:pPr>
            <a:r>
              <a:rPr kumimoji="0" lang="zh-TW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統計範圍</a:t>
            </a:r>
            <a:r>
              <a:rPr kumimoji="0" lang="en-US" altLang="zh-TW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:</a:t>
            </a:r>
            <a:r>
              <a:rPr kumimoji="0" lang="zh-TW" alt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一般研究計畫、新進人員研究計畫、特約計畫</a:t>
            </a:r>
            <a:r>
              <a:rPr lang="zh-TW" altLang="en-US" sz="900" b="1" dirty="0">
                <a:solidFill>
                  <a:prstClr val="black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Arial" panose="020B0604020202020204" pitchFamily="34" charset="0"/>
              </a:rPr>
              <a:t>及優秀年輕學者研究計畫。不包含整合型計畫</a:t>
            </a:r>
            <a:endParaRPr kumimoji="0" lang="zh-TW" alt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細明體" panose="02020509000000000000" pitchFamily="49" charset="-120"/>
              <a:ea typeface="細明體" panose="02020509000000000000" pitchFamily="49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38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3CE121CA-43B1-EEC9-A13E-5F650D49A5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0"/>
            <a:ext cx="12192000" cy="58553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5FA188D-80FA-2E7A-5C4E-44589FC795C1}"/>
              </a:ext>
            </a:extLst>
          </p:cNvPr>
          <p:cNvSpPr/>
          <p:nvPr/>
        </p:nvSpPr>
        <p:spPr>
          <a:xfrm>
            <a:off x="3657600" y="1295400"/>
            <a:ext cx="8305800" cy="5334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5CE4349-0B23-0833-3A66-9649D93F2A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732" y="1183545"/>
            <a:ext cx="7973676" cy="1728618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3DA04BC-B0F2-428A-E81A-F4F1B59F4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7236" y="5029201"/>
            <a:ext cx="5161679" cy="1745218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0483BFC5-749A-C829-599E-A07D02E313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5184" y="4138657"/>
            <a:ext cx="8191500" cy="509232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3C5E589C-3653-7F9D-8393-D2119FFB54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5184" y="3047440"/>
            <a:ext cx="6760764" cy="442770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62AB1946-3A95-D64C-DDA5-836DDDDA69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5184" y="3593724"/>
            <a:ext cx="6821557" cy="538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86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9884" y="1138818"/>
            <a:ext cx="226568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五個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要素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3400" y="2242371"/>
            <a:ext cx="4888776" cy="233717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27685" indent="-515620">
              <a:lnSpc>
                <a:spcPts val="3840"/>
              </a:lnSpc>
              <a:spcBef>
                <a:spcPts val="10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sz="2800" spc="-2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Investigator</a:t>
            </a:r>
            <a:r>
              <a:rPr sz="2800"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(PI)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527685" indent="-515620">
              <a:lnSpc>
                <a:spcPts val="384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b="1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Specific</a:t>
            </a:r>
            <a:r>
              <a:rPr sz="2800" b="1" spc="-1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b="1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Aims</a:t>
            </a:r>
            <a:endParaRPr sz="2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527685" indent="-515620">
              <a:lnSpc>
                <a:spcPct val="10000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b="1" spc="-1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Significance/Innovation</a:t>
            </a:r>
            <a:endParaRPr sz="2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527685" indent="-515620">
              <a:lnSpc>
                <a:spcPts val="384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b="1" spc="-1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Approach</a:t>
            </a:r>
            <a:endParaRPr sz="28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527685" indent="-515620">
              <a:lnSpc>
                <a:spcPct val="100000"/>
              </a:lnSpc>
              <a:buAutoNum type="arabicPeriod"/>
              <a:tabLst>
                <a:tab pos="527685" algn="l"/>
                <a:tab pos="528320" algn="l"/>
              </a:tabLst>
            </a:pP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Environment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2000" y="5775492"/>
            <a:ext cx="4191591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Adopted from </a:t>
            </a:r>
            <a:r>
              <a:rPr sz="1600" i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Hossein Ardehali (2014) </a:t>
            </a:r>
            <a:endParaRPr lang="en-US" sz="1600" i="1" spc="-5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i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Circ </a:t>
            </a:r>
            <a:r>
              <a:rPr sz="1600" i="1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Res.</a:t>
            </a:r>
            <a:r>
              <a:rPr sz="1600" i="1" spc="18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i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2014;114:1231‐1234</a:t>
            </a:r>
            <a:endParaRPr sz="16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45011" y="6463728"/>
            <a:ext cx="15367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sz="1200" dirty="0">
                <a:solidFill>
                  <a:srgbClr val="888888"/>
                </a:solidFill>
                <a:latin typeface="Calibri"/>
                <a:cs typeface="Calibri"/>
              </a:rPr>
              <a:t>10</a:t>
            </a:fld>
            <a:endParaRPr sz="1200">
              <a:latin typeface="Calibri"/>
              <a:cs typeface="Calibri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F12BB759-4E81-E064-F160-BAD0F5EB4320}"/>
              </a:ext>
            </a:extLst>
          </p:cNvPr>
          <p:cNvSpPr/>
          <p:nvPr/>
        </p:nvSpPr>
        <p:spPr>
          <a:xfrm>
            <a:off x="5029200" y="917011"/>
            <a:ext cx="6855776" cy="4847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F068C0D2-11EF-CCFF-6DC4-6F4B16493AAD}"/>
              </a:ext>
            </a:extLst>
          </p:cNvPr>
          <p:cNvSpPr txBox="1"/>
          <p:nvPr/>
        </p:nvSpPr>
        <p:spPr>
          <a:xfrm>
            <a:off x="5838033" y="6293583"/>
            <a:ext cx="618871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Credit:</a:t>
            </a:r>
            <a:r>
              <a:rPr sz="1600" spc="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Writing</a:t>
            </a:r>
            <a:r>
              <a:rPr sz="1600"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research</a:t>
            </a:r>
            <a:r>
              <a:rPr sz="1600" spc="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proposal</a:t>
            </a:r>
            <a:r>
              <a:rPr sz="16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(PPT)</a:t>
            </a:r>
            <a:r>
              <a:rPr sz="1600" spc="3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陽明大學生化所徐明達</a:t>
            </a: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96280FA0-4EAF-232A-F655-79CCE697ABDE}"/>
              </a:ext>
            </a:extLst>
          </p:cNvPr>
          <p:cNvSpPr txBox="1">
            <a:spLocks/>
          </p:cNvSpPr>
          <p:nvPr/>
        </p:nvSpPr>
        <p:spPr>
          <a:xfrm>
            <a:off x="6964762" y="305372"/>
            <a:ext cx="3935252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ea typeface="+mj-ea"/>
                <a:cs typeface="新細明體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zh-TW" altLang="en-US" sz="3200" u="none" kern="0" spc="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  <a:r>
              <a:rPr lang="zh-TW" altLang="en-US" sz="3200" u="none" kern="0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書構思與撰寫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11</a:t>
            </a:fld>
            <a:endParaRPr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248640"/>
            <a:ext cx="328594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5" dirty="0" err="1"/>
              <a:t>計畫</a:t>
            </a:r>
            <a:r>
              <a:rPr lang="zh-TW" altLang="en-US" spc="5" dirty="0"/>
              <a:t>書</a:t>
            </a:r>
            <a:r>
              <a:rPr spc="-5" dirty="0" err="1"/>
              <a:t>本身</a:t>
            </a:r>
            <a:endParaRPr spc="-5" dirty="0"/>
          </a:p>
        </p:txBody>
      </p:sp>
      <p:sp>
        <p:nvSpPr>
          <p:cNvPr id="3" name="object 3"/>
          <p:cNvSpPr txBox="1"/>
          <p:nvPr/>
        </p:nvSpPr>
        <p:spPr>
          <a:xfrm>
            <a:off x="1133481" y="1216812"/>
            <a:ext cx="9839319" cy="305660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0"/>
              </a:spcBef>
            </a:pPr>
            <a:endParaRPr sz="3950" dirty="0">
              <a:latin typeface="Calibri"/>
              <a:cs typeface="Calibri"/>
            </a:endParaRPr>
          </a:p>
          <a:p>
            <a:pPr marL="12065">
              <a:lnSpc>
                <a:spcPts val="3835"/>
              </a:lnSpc>
              <a:tabLst>
                <a:tab pos="356235" algn="l"/>
              </a:tabLst>
            </a:pPr>
            <a:r>
              <a:rPr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Clear</a:t>
            </a:r>
            <a:r>
              <a:rPr sz="3200" b="1" spc="-2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endParaRPr lang="en-US" sz="3200" b="1" spc="-25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12065">
              <a:lnSpc>
                <a:spcPts val="3835"/>
              </a:lnSpc>
              <a:tabLst>
                <a:tab pos="356235" algn="l"/>
              </a:tabLst>
            </a:pPr>
            <a:r>
              <a:rPr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(Readability)</a:t>
            </a:r>
            <a:r>
              <a:rPr sz="3200" b="1" spc="-4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b="1" spc="1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清楚</a:t>
            </a:r>
            <a:r>
              <a:rPr sz="32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易</a:t>
            </a:r>
            <a:r>
              <a:rPr sz="3200" b="1" spc="68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讀</a:t>
            </a:r>
            <a:r>
              <a:rPr lang="zh-TW" altLang="en-US" sz="3200" b="1" spc="68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</a:t>
            </a:r>
            <a:r>
              <a:rPr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sz="3200" b="1" spc="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記住</a:t>
            </a:r>
            <a:r>
              <a:rPr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:</a:t>
            </a:r>
            <a:r>
              <a:rPr sz="3200" b="1" spc="-4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b="1" spc="1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審查</a:t>
            </a:r>
            <a:r>
              <a:rPr sz="32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委員也</a:t>
            </a:r>
            <a:r>
              <a:rPr sz="3200" b="1" spc="-1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是</a:t>
            </a:r>
            <a:r>
              <a:rPr sz="32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人</a:t>
            </a:r>
            <a:r>
              <a:rPr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endParaRPr lang="en-US" sz="3200" b="1" spc="-5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12065">
              <a:lnSpc>
                <a:spcPts val="3835"/>
              </a:lnSpc>
              <a:tabLst>
                <a:tab pos="356235" algn="l"/>
              </a:tabLst>
            </a:pPr>
            <a:endParaRPr lang="en-US" sz="3200" b="1" spc="-5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265" indent="-457200">
              <a:lnSpc>
                <a:spcPts val="3835"/>
              </a:lnSpc>
              <a:buFont typeface="Wingdings" panose="05000000000000000000" pitchFamily="2" charset="2"/>
              <a:buChar char="l"/>
              <a:tabLst>
                <a:tab pos="356235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句子的強</a:t>
            </a:r>
            <a:r>
              <a:rPr sz="3200" spc="65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化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計畫不同於期刊論文，</a:t>
            </a:r>
            <a:r>
              <a:rPr sz="3200" u="sng" spc="-5" dirty="0" err="1">
                <a:uFill>
                  <a:solidFill>
                    <a:srgbClr val="00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允許適當的底</a:t>
            </a:r>
            <a:r>
              <a:rPr sz="3200" u="sng" spc="5" dirty="0" err="1">
                <a:uFill>
                  <a:solidFill>
                    <a:srgbClr val="000000"/>
                  </a:solidFill>
                </a:u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線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，</a:t>
            </a:r>
            <a:r>
              <a:rPr sz="3200" b="1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粗</a:t>
            </a:r>
            <a:r>
              <a:rPr sz="32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體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來強調重點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A10E92A0-5F40-33AC-7AF2-538041BF410B}"/>
              </a:ext>
            </a:extLst>
          </p:cNvPr>
          <p:cNvSpPr txBox="1"/>
          <p:nvPr/>
        </p:nvSpPr>
        <p:spPr>
          <a:xfrm>
            <a:off x="3886200" y="373290"/>
            <a:ext cx="7772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符合 </a:t>
            </a: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3C</a:t>
            </a:r>
            <a:r>
              <a:rPr lang="en-US" altLang="zh-TW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(Clear-Concise-Complete)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原</a:t>
            </a:r>
            <a:r>
              <a:rPr lang="zh-TW" altLang="en-US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則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066800" y="1752600"/>
            <a:ext cx="10058400" cy="24974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>
              <a:lnSpc>
                <a:spcPts val="1800"/>
              </a:lnSpc>
              <a:spcBef>
                <a:spcPts val="2685"/>
              </a:spcBef>
              <a:tabLst>
                <a:tab pos="356235" algn="l"/>
              </a:tabLst>
            </a:pPr>
            <a:r>
              <a:rPr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Concise</a:t>
            </a:r>
            <a:r>
              <a:rPr sz="3200" b="1" spc="-3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endParaRPr lang="en-US" sz="3200" b="1" spc="-3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12065">
              <a:lnSpc>
                <a:spcPts val="1800"/>
              </a:lnSpc>
              <a:spcBef>
                <a:spcPts val="2685"/>
              </a:spcBef>
              <a:tabLst>
                <a:tab pos="356235" algn="l"/>
              </a:tabLst>
            </a:pPr>
            <a:r>
              <a:rPr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(Minimalism)</a:t>
            </a:r>
            <a:r>
              <a:rPr sz="3200" b="1" spc="-3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b="1" spc="1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精簡</a:t>
            </a:r>
            <a:endParaRPr lang="en-US" sz="3200" b="1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265" indent="-457200">
              <a:lnSpc>
                <a:spcPct val="100000"/>
              </a:lnSpc>
              <a:spcBef>
                <a:spcPts val="2685"/>
              </a:spcBef>
              <a:buFont typeface="Wingdings" panose="05000000000000000000" pitchFamily="2" charset="2"/>
              <a:buChar char="l"/>
              <a:tabLst>
                <a:tab pos="356235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新人通常會提出很多內</a:t>
            </a:r>
            <a:r>
              <a:rPr sz="3200" spc="68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容</a:t>
            </a:r>
            <a:r>
              <a:rPr lang="zh-TW" altLang="en-US" sz="3200" spc="68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記住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: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有頁數限制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endParaRPr 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265" indent="-457200">
              <a:lnSpc>
                <a:spcPct val="100000"/>
              </a:lnSpc>
              <a:spcBef>
                <a:spcPts val="2685"/>
              </a:spcBef>
              <a:buFont typeface="Wingdings" panose="05000000000000000000" pitchFamily="2" charset="2"/>
              <a:buChar char="l"/>
              <a:tabLst>
                <a:tab pos="356235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適當的</a:t>
            </a:r>
            <a:r>
              <a:rPr sz="3200" spc="64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圖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(graphics)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及表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(tables)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有助審查</a:t>
            </a:r>
            <a:r>
              <a:rPr sz="3200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委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員了解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C3F155B4-83AD-50D4-FC34-64F35544DDD3}"/>
              </a:ext>
            </a:extLst>
          </p:cNvPr>
          <p:cNvSpPr txBox="1">
            <a:spLocks/>
          </p:cNvSpPr>
          <p:nvPr/>
        </p:nvSpPr>
        <p:spPr>
          <a:xfrm>
            <a:off x="685800" y="248640"/>
            <a:ext cx="328594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ea typeface="+mj-ea"/>
                <a:cs typeface="新細明體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zh-TW" altLang="en-US" kern="0" spc="5"/>
              <a:t>計畫書</a:t>
            </a:r>
            <a:r>
              <a:rPr lang="zh-TW" altLang="en-US" kern="0" spc="-5"/>
              <a:t>本身</a:t>
            </a:r>
            <a:endParaRPr lang="zh-TW" altLang="en-US" kern="0" spc="-5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67364F66-B7A1-93EE-2F42-521961F25D92}"/>
              </a:ext>
            </a:extLst>
          </p:cNvPr>
          <p:cNvSpPr txBox="1"/>
          <p:nvPr/>
        </p:nvSpPr>
        <p:spPr>
          <a:xfrm>
            <a:off x="3886200" y="373290"/>
            <a:ext cx="7772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符合 </a:t>
            </a: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3C</a:t>
            </a:r>
            <a:r>
              <a:rPr lang="en-US" altLang="zh-TW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(Clear-Concise-Complete)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原</a:t>
            </a:r>
            <a:r>
              <a:rPr lang="zh-TW" altLang="en-US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則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011060" y="1752600"/>
            <a:ext cx="10169880" cy="316689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>
              <a:lnSpc>
                <a:spcPct val="100000"/>
              </a:lnSpc>
              <a:spcBef>
                <a:spcPts val="2685"/>
              </a:spcBef>
              <a:tabLst>
                <a:tab pos="356235" algn="l"/>
              </a:tabLst>
            </a:pPr>
            <a:r>
              <a:rPr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Complete</a:t>
            </a:r>
            <a:r>
              <a:rPr sz="3200" b="1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b="1" spc="1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完整性</a:t>
            </a:r>
            <a:endParaRPr lang="en-US" sz="3200" b="1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265" indent="-457200">
              <a:lnSpc>
                <a:spcPct val="100000"/>
              </a:lnSpc>
              <a:spcBef>
                <a:spcPts val="2685"/>
              </a:spcBef>
              <a:buFont typeface="Wingdings" panose="05000000000000000000" pitchFamily="2" charset="2"/>
              <a:buChar char="l"/>
              <a:tabLst>
                <a:tab pos="356235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用</a:t>
            </a:r>
            <a:r>
              <a:rPr sz="3200" spc="-1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Graphical</a:t>
            </a:r>
            <a:r>
              <a:rPr sz="3200" spc="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Summary</a:t>
            </a:r>
            <a:r>
              <a:rPr sz="3200" spc="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64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或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Flow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Chart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來總結計畫內容</a:t>
            </a:r>
            <a:endParaRPr lang="en-US" sz="32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265" indent="-457200">
              <a:lnSpc>
                <a:spcPct val="100000"/>
              </a:lnSpc>
              <a:spcBef>
                <a:spcPts val="2685"/>
              </a:spcBef>
              <a:buFont typeface="Wingdings" panose="05000000000000000000" pitchFamily="2" charset="2"/>
              <a:buChar char="l"/>
              <a:tabLst>
                <a:tab pos="356235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替審查委員抓重點，幫忙回答審查</a:t>
            </a:r>
            <a:r>
              <a:rPr sz="3200" spc="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意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見的</a:t>
            </a:r>
            <a:r>
              <a:rPr lang="zh-TW" altLang="en-US" sz="3200" spc="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五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大基</a:t>
            </a:r>
            <a:r>
              <a:rPr sz="3200" spc="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本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問題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，  </a:t>
            </a: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包</a:t>
            </a:r>
            <a:r>
              <a:rPr sz="3200" spc="64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括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</a:t>
            </a: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(1)</a:t>
            </a:r>
            <a:r>
              <a:rPr lang="zh-TW" altLang="en-US" sz="32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計畫研究</a:t>
            </a:r>
            <a:r>
              <a:rPr lang="zh-TW" altLang="en-US" sz="3200" spc="-1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內容</a:t>
            </a:r>
            <a:r>
              <a:rPr lang="zh-TW" altLang="en-US" sz="32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簡述</a:t>
            </a:r>
            <a:r>
              <a:rPr lang="en-US" altLang="zh-TW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;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2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r>
              <a:rPr sz="3200" spc="-5" dirty="0" err="1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創新性、重要性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;</a:t>
            </a:r>
            <a:r>
              <a:rPr sz="3200" spc="3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3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優缺點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;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4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主持人之 研究潛力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;</a:t>
            </a:r>
            <a:r>
              <a:rPr sz="3200" spc="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(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5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)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具體專業意見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A294931B-8690-C383-8C66-A0E41548C80D}"/>
              </a:ext>
            </a:extLst>
          </p:cNvPr>
          <p:cNvSpPr txBox="1">
            <a:spLocks/>
          </p:cNvSpPr>
          <p:nvPr/>
        </p:nvSpPr>
        <p:spPr>
          <a:xfrm>
            <a:off x="685800" y="248640"/>
            <a:ext cx="328594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400" b="1" i="0" u="heavy">
                <a:solidFill>
                  <a:schemeClr val="tx1"/>
                </a:solidFill>
                <a:latin typeface="新細明體"/>
                <a:ea typeface="+mj-ea"/>
                <a:cs typeface="新細明體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zh-TW" altLang="en-US" kern="0" spc="5"/>
              <a:t>計畫書</a:t>
            </a:r>
            <a:r>
              <a:rPr lang="zh-TW" altLang="en-US" kern="0" spc="-5"/>
              <a:t>本身</a:t>
            </a:r>
            <a:endParaRPr lang="zh-TW" altLang="en-US" kern="0" spc="-5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D57DB6C5-C205-DF4C-C052-31920F6DD632}"/>
              </a:ext>
            </a:extLst>
          </p:cNvPr>
          <p:cNvSpPr txBox="1"/>
          <p:nvPr/>
        </p:nvSpPr>
        <p:spPr>
          <a:xfrm>
            <a:off x="3886200" y="373290"/>
            <a:ext cx="7772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TW" altLang="en-US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符合 </a:t>
            </a:r>
            <a:r>
              <a:rPr lang="en-US" altLang="zh-TW"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3C</a:t>
            </a:r>
            <a:r>
              <a:rPr lang="en-US" altLang="zh-TW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(Clear-Concise-Complete) </a:t>
            </a:r>
            <a:r>
              <a:rPr lang="zh-TW" altLang="en-US" sz="32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原</a:t>
            </a:r>
            <a:r>
              <a:rPr lang="zh-TW" altLang="en-US" sz="3200" b="1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則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800" y="304800"/>
            <a:ext cx="226631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計畫</a:t>
            </a:r>
            <a:r>
              <a:rPr spc="-5" dirty="0"/>
              <a:t>內容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533400" y="1001395"/>
            <a:ext cx="11963400" cy="4369722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621665" indent="-342900">
              <a:lnSpc>
                <a:spcPts val="4800"/>
              </a:lnSpc>
              <a:spcBef>
                <a:spcPts val="1540"/>
              </a:spcBef>
              <a:buFont typeface="Wingdings"/>
              <a:buChar char=""/>
              <a:tabLst>
                <a:tab pos="622300" algn="l"/>
              </a:tabLst>
            </a:pPr>
            <a:r>
              <a:rPr sz="3200" b="1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Novelty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sz="3200" spc="-2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“Me-too</a:t>
            </a:r>
            <a:r>
              <a:rPr lang="zh-TW" altLang="en-US"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”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science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will</a:t>
            </a:r>
            <a:r>
              <a:rPr sz="32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not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get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funded.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621665" indent="-342900">
              <a:lnSpc>
                <a:spcPts val="4800"/>
              </a:lnSpc>
              <a:spcBef>
                <a:spcPts val="1440"/>
              </a:spcBef>
              <a:buFont typeface="Wingdings"/>
              <a:buChar char=""/>
              <a:tabLst>
                <a:tab pos="622300" algn="l"/>
              </a:tabLst>
            </a:pPr>
            <a:r>
              <a:rPr sz="3200" spc="-3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Clear,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concise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and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3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Testable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Hypothesis</a:t>
            </a:r>
            <a:r>
              <a:rPr sz="3200" spc="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可測試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的</a:t>
            </a:r>
            <a:r>
              <a:rPr sz="32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假說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621665" indent="-342900">
              <a:lnSpc>
                <a:spcPts val="4800"/>
              </a:lnSpc>
              <a:spcBef>
                <a:spcPts val="1440"/>
              </a:spcBef>
              <a:buFont typeface="Wingdings"/>
              <a:buChar char=""/>
              <a:tabLst>
                <a:tab pos="622300" algn="l"/>
              </a:tabLst>
            </a:pP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Appropriate</a:t>
            </a:r>
            <a:r>
              <a:rPr sz="32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Background</a:t>
            </a: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(Introduction)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621665" indent="-342900">
              <a:lnSpc>
                <a:spcPts val="4800"/>
              </a:lnSpc>
              <a:spcBef>
                <a:spcPts val="1440"/>
              </a:spcBef>
              <a:buFont typeface="Wingdings"/>
              <a:buChar char=""/>
              <a:tabLst>
                <a:tab pos="622300" algn="l"/>
              </a:tabLst>
            </a:pP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Clear</a:t>
            </a:r>
            <a:r>
              <a:rPr sz="3200" spc="-3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questions</a:t>
            </a:r>
            <a:r>
              <a:rPr sz="3200" spc="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and Specific</a:t>
            </a:r>
            <a:r>
              <a:rPr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Aims</a:t>
            </a:r>
            <a:r>
              <a:rPr sz="32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明確的問題及目的</a:t>
            </a:r>
          </a:p>
          <a:p>
            <a:pPr marL="621665" marR="434340" indent="-342900">
              <a:lnSpc>
                <a:spcPts val="4800"/>
              </a:lnSpc>
              <a:buFont typeface="Wingdings"/>
              <a:buChar char=""/>
              <a:tabLst>
                <a:tab pos="622300" algn="l"/>
              </a:tabLst>
            </a:pP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Preliminary </a:t>
            </a:r>
            <a:r>
              <a:rPr sz="3200" spc="-1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Data </a:t>
            </a:r>
            <a:r>
              <a:rPr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or pilot studies: 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supporting the feasibility of  </a:t>
            </a:r>
            <a:r>
              <a:rPr lang="en-US" sz="3200" spc="-1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proposed research 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支持計畫</a:t>
            </a:r>
            <a:r>
              <a:rPr sz="32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可行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性</a:t>
            </a:r>
            <a:endParaRPr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9B3A1A4-27D3-EE62-BED2-A8E2A0ED31D4}"/>
              </a:ext>
            </a:extLst>
          </p:cNvPr>
          <p:cNvSpPr txBox="1"/>
          <p:nvPr/>
        </p:nvSpPr>
        <p:spPr>
          <a:xfrm>
            <a:off x="1017862" y="5806102"/>
            <a:ext cx="10133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Do not write experimental design as </a:t>
            </a:r>
            <a:r>
              <a:rPr lang="en-US" altLang="zh-TW" sz="2800" i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Materials &amp; Methods </a:t>
            </a:r>
            <a:endParaRPr lang="zh-TW" altLang="en-US" sz="2800" i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15</a:t>
            </a:fld>
            <a:endParaRPr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2000" y="287159"/>
            <a:ext cx="729551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用評</a:t>
            </a:r>
            <a:r>
              <a:rPr spc="-5" dirty="0"/>
              <a:t>審的</a:t>
            </a:r>
            <a:r>
              <a:rPr spc="-20" dirty="0"/>
              <a:t>角</a:t>
            </a:r>
            <a:r>
              <a:rPr spc="-5" dirty="0"/>
              <a:t>度看</a:t>
            </a:r>
            <a:r>
              <a:rPr spc="-20" dirty="0"/>
              <a:t>自</a:t>
            </a:r>
            <a:r>
              <a:rPr spc="-5" dirty="0"/>
              <a:t>己的</a:t>
            </a:r>
            <a:r>
              <a:rPr spc="-20" dirty="0"/>
              <a:t>計</a:t>
            </a:r>
            <a:r>
              <a:rPr spc="-5" dirty="0"/>
              <a:t>劃書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500078"/>
            <a:ext cx="11277600" cy="38908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457200">
              <a:spcBef>
                <a:spcPts val="100"/>
              </a:spcBef>
              <a:buFont typeface="+mj-lt"/>
              <a:buAutoNum type="arabicPeriod"/>
              <a:tabLst>
                <a:tab pos="311785" algn="l"/>
              </a:tabLst>
            </a:pP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Reviewers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in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general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are</a:t>
            </a:r>
            <a:r>
              <a:rPr sz="2800" spc="-2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spc="-4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busy.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900" marR="5080" indent="-457200">
              <a:buFont typeface="+mj-lt"/>
              <a:buAutoNum type="arabicPeriod"/>
              <a:tabLst>
                <a:tab pos="311785" algn="l"/>
              </a:tabLst>
            </a:pP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Many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of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reviewers </a:t>
            </a:r>
            <a:r>
              <a:rPr sz="2800" spc="-2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may have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expertise </a:t>
            </a:r>
            <a:r>
              <a:rPr sz="2800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not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spc="-1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related to </a:t>
            </a:r>
            <a:r>
              <a:rPr sz="280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</a:t>
            </a:r>
            <a:r>
              <a:rPr sz="2800" spc="-5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subject of </a:t>
            </a:r>
            <a:r>
              <a:rPr sz="2800" spc="-10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your application.</a:t>
            </a:r>
            <a:endParaRPr sz="28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265" indent="-457200">
              <a:buFont typeface="+mj-lt"/>
              <a:buAutoNum type="arabicPeriod"/>
              <a:tabLst>
                <a:tab pos="311785" algn="l"/>
              </a:tabLst>
            </a:pPr>
            <a:r>
              <a:rPr sz="2800" spc="-15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Abstract </a:t>
            </a:r>
            <a:r>
              <a:rPr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is</a:t>
            </a:r>
            <a:r>
              <a:rPr sz="2800" spc="-4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crucial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.</a:t>
            </a:r>
          </a:p>
          <a:p>
            <a:pPr marL="469900" marR="314325" indent="-457200">
              <a:buFont typeface="+mj-lt"/>
              <a:buAutoNum type="arabicPeriod"/>
              <a:tabLst>
                <a:tab pos="311785" algn="l"/>
              </a:tabLst>
            </a:pPr>
            <a:r>
              <a:rPr sz="2800" spc="-2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Make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sure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application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is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structured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well and does not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contain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spelling  and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grammatical</a:t>
            </a:r>
            <a:r>
              <a:rPr sz="2800" spc="-4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errors.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900" marR="808990" indent="-457200">
              <a:buFont typeface="+mj-lt"/>
              <a:buAutoNum type="arabicPeriod"/>
              <a:tabLst>
                <a:tab pos="311785" algn="l"/>
              </a:tabLst>
            </a:pP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Including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figures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and flowcharts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that summarize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aims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of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grant 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application.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  <a:p>
            <a:pPr marL="469265" indent="-457200">
              <a:buFont typeface="+mj-lt"/>
              <a:buAutoNum type="arabicPeriod"/>
              <a:tabLst>
                <a:tab pos="311785" algn="l"/>
              </a:tabLst>
            </a:pP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Proofread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the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grant </a:t>
            </a:r>
            <a:r>
              <a:rPr sz="28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and ask colleagues </a:t>
            </a:r>
            <a:r>
              <a:rPr sz="2800" spc="-15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to 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review </a:t>
            </a:r>
            <a:r>
              <a:rPr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it </a:t>
            </a:r>
            <a:r>
              <a:rPr sz="2800" spc="-2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for</a:t>
            </a:r>
            <a:r>
              <a:rPr sz="2800" spc="-10" dirty="0"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</a:rPr>
              <a:t> you.</a:t>
            </a:r>
            <a:endParaRPr sz="2800" dirty="0"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43442" y="533400"/>
            <a:ext cx="561848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計</a:t>
            </a:r>
            <a:r>
              <a:rPr spc="-20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畫</a:t>
            </a:r>
            <a:r>
              <a:rPr lang="zh-TW" altLang="en-US" spc="-2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申請</a:t>
            </a:r>
            <a:r>
              <a:rPr lang="zh-TW" altLang="en-US" spc="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沒成</a:t>
            </a:r>
            <a:r>
              <a:rPr lang="zh-TW" altLang="en-US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功</a:t>
            </a:r>
            <a:r>
              <a:rPr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pc="-5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原因</a:t>
            </a:r>
            <a:endParaRPr spc="-5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3442" y="1717859"/>
            <a:ext cx="10286558" cy="4921860"/>
          </a:xfrm>
          <a:prstGeom prst="rect">
            <a:avLst/>
          </a:prstGeom>
        </p:spPr>
        <p:txBody>
          <a:bodyPr vert="horz" wrap="square" lIns="0" tIns="226060" rIns="0" bIns="0" rtlCol="0">
            <a:spAutoFit/>
          </a:bodyPr>
          <a:lstStyle/>
          <a:p>
            <a:pPr marL="469900" indent="-457834">
              <a:spcBef>
                <a:spcPts val="1680"/>
              </a:spcBef>
              <a:buFont typeface="Calibri"/>
              <a:buAutoNum type="arabicPeriod"/>
              <a:tabLst>
                <a:tab pos="469900" algn="l"/>
                <a:tab pos="470534" algn="l"/>
              </a:tabLst>
            </a:pP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計畫內容不夠清楚不易讀懂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900" indent="-457834">
              <a:spcBef>
                <a:spcPts val="1680"/>
              </a:spcBef>
              <a:buFont typeface="Calibri"/>
              <a:buAutoNum type="arabicPeriod"/>
              <a:tabLst>
                <a:tab pos="469900" algn="l"/>
                <a:tab pos="470534" algn="l"/>
              </a:tabLst>
            </a:pPr>
            <a:r>
              <a:rPr sz="3200" spc="-5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缺乏合適或足夠的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Preliminary </a:t>
            </a:r>
            <a:r>
              <a:rPr lang="en-US" altLang="zh-TW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Data</a:t>
            </a:r>
            <a:r>
              <a:rPr 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 </a:t>
            </a: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支持計畫可行性</a:t>
            </a:r>
            <a:endParaRPr lang="en-US" altLang="zh-TW" sz="32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900" indent="-457834">
              <a:spcBef>
                <a:spcPts val="1680"/>
              </a:spcBef>
              <a:buFont typeface="Calibri"/>
              <a:buAutoNum type="arabicPeriod"/>
              <a:tabLst>
                <a:tab pos="469900" algn="l"/>
                <a:tab pos="470534" algn="l"/>
              </a:tabLst>
            </a:pP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創新性低</a:t>
            </a:r>
            <a:endParaRPr lang="en-US" altLang="zh-TW" sz="32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900" indent="-457834">
              <a:spcBef>
                <a:spcPts val="1680"/>
              </a:spcBef>
              <a:buFont typeface="Calibri"/>
              <a:buAutoNum type="arabicPeriod"/>
              <a:tabLst>
                <a:tab pos="469900" algn="l"/>
                <a:tab pos="470534" algn="l"/>
              </a:tabLst>
            </a:pP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沒有相關專長或經驗來執行計畫書規劃之實驗</a:t>
            </a:r>
            <a:endParaRPr lang="en-US" altLang="zh-TW" sz="32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469900" indent="-457834">
              <a:spcBef>
                <a:spcPts val="1680"/>
              </a:spcBef>
              <a:buFont typeface="Calibri"/>
              <a:buAutoNum type="arabicPeriod"/>
              <a:tabLst>
                <a:tab pos="469900" algn="l"/>
                <a:tab pos="470534" algn="l"/>
              </a:tabLst>
            </a:pPr>
            <a:r>
              <a:rPr lang="zh-TW" altLang="en-US" sz="3200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新細明體"/>
              </a:rPr>
              <a:t>運氣不好</a:t>
            </a:r>
            <a:endParaRPr lang="en-US" altLang="zh-TW" sz="3200" spc="-5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12066">
              <a:spcBef>
                <a:spcPts val="1680"/>
              </a:spcBef>
              <a:tabLst>
                <a:tab pos="469900" algn="l"/>
                <a:tab pos="470534" algn="l"/>
              </a:tabLst>
            </a:pP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新細明體"/>
            </a:endParaRPr>
          </a:p>
          <a:p>
            <a:pPr marL="12066">
              <a:lnSpc>
                <a:spcPct val="100000"/>
              </a:lnSpc>
              <a:spcBef>
                <a:spcPts val="1680"/>
              </a:spcBef>
              <a:tabLst>
                <a:tab pos="469900" algn="l"/>
                <a:tab pos="470534" algn="l"/>
              </a:tabLst>
            </a:pPr>
            <a:endParaRPr sz="2800" b="1" dirty="0">
              <a:latin typeface="+mj-ea"/>
              <a:ea typeface="+mj-ea"/>
              <a:cs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0" y="1279204"/>
            <a:ext cx="7353299" cy="51602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76600" y="362451"/>
            <a:ext cx="523494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u="none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謝謝聆聽，祝你成功</a:t>
            </a:r>
            <a:endParaRPr b="0" u="none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75069" y="6398538"/>
            <a:ext cx="154368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5" dirty="0">
                <a:solidFill>
                  <a:srgbClr val="FFFFFF"/>
                </a:solidFill>
                <a:latin typeface="Calibri"/>
                <a:cs typeface="Calibri"/>
              </a:rPr>
              <a:t>Modified </a:t>
            </a:r>
            <a:r>
              <a:rPr sz="1800" spc="-1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18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ut/>
      </p:transition>
    </mc:Choice>
    <mc:Fallback>
      <p:transition spd="slow">
        <p:cut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</TotalTime>
  <Words>439</Words>
  <Application>Microsoft Office PowerPoint</Application>
  <PresentationFormat>寬螢幕</PresentationFormat>
  <Paragraphs>94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3" baseType="lpstr">
      <vt:lpstr>細明體</vt:lpstr>
      <vt:lpstr>微軟正黑體</vt:lpstr>
      <vt:lpstr>新細明體</vt:lpstr>
      <vt:lpstr>Calibri</vt:lpstr>
      <vt:lpstr>Wingdings</vt:lpstr>
      <vt:lpstr>Office Theme</vt:lpstr>
      <vt:lpstr>PowerPoint 簡報</vt:lpstr>
      <vt:lpstr>PowerPoint 簡報</vt:lpstr>
      <vt:lpstr>開工之前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五個要素</vt:lpstr>
      <vt:lpstr>計畫書本身</vt:lpstr>
      <vt:lpstr>PowerPoint 簡報</vt:lpstr>
      <vt:lpstr>PowerPoint 簡報</vt:lpstr>
      <vt:lpstr>計畫內容</vt:lpstr>
      <vt:lpstr>用評審的角度看自己的計劃書</vt:lpstr>
      <vt:lpstr>計畫申請沒成功的原因</vt:lpstr>
      <vt:lpstr>謝謝聆聽，祝你成功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研究計劃申請經驗分享</dc:title>
  <dc:creator>Cheng-Chang Lien</dc:creator>
  <cp:lastModifiedBy>子豪 鄭</cp:lastModifiedBy>
  <cp:revision>20</cp:revision>
  <dcterms:created xsi:type="dcterms:W3CDTF">2023-12-15T04:10:16Z</dcterms:created>
  <dcterms:modified xsi:type="dcterms:W3CDTF">2025-08-18T15:07:07Z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2021-10-13T00:00:00Z</vt:filetime>
  </property>
  <property fmtid="{D5CDD505-2E9C-101B-9397-08002B2CF9AE}" pid="3" name="Creator">
    <vt:lpwstr>Acrobat PDFMaker 21 for PowerPoint</vt:lpwstr>
  </property>
  <property fmtid="{D5CDD505-2E9C-101B-9397-08002B2CF9AE}" pid="4" name="LastSaved">
    <vt:filetime>2023-12-15T00:00:00Z</vt:filetime>
  </property>
</Properties>
</file>